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8"/>
  </p:notesMasterIdLst>
  <p:sldIdLst>
    <p:sldId id="256" r:id="rId2"/>
    <p:sldId id="259" r:id="rId3"/>
    <p:sldId id="260" r:id="rId4"/>
    <p:sldId id="261" r:id="rId5"/>
    <p:sldId id="262" r:id="rId6"/>
    <p:sldId id="263" r:id="rId7"/>
    <p:sldId id="271" r:id="rId8"/>
    <p:sldId id="272" r:id="rId9"/>
    <p:sldId id="269" r:id="rId10"/>
    <p:sldId id="268" r:id="rId11"/>
    <p:sldId id="270" r:id="rId12"/>
    <p:sldId id="273" r:id="rId13"/>
    <p:sldId id="274" r:id="rId14"/>
    <p:sldId id="276" r:id="rId15"/>
    <p:sldId id="279" r:id="rId16"/>
    <p:sldId id="278" r:id="rId17"/>
  </p:sldIdLst>
  <p:sldSz cx="9144000" cy="5143500" type="screen16x9"/>
  <p:notesSz cx="6858000" cy="9144000"/>
  <p:embeddedFontLst>
    <p:embeddedFont>
      <p:font typeface="Barlow" panose="00000500000000000000" pitchFamily="2" charset="0"/>
      <p:regular r:id="rId19"/>
      <p:bold r:id="rId20"/>
      <p:italic r:id="rId21"/>
      <p:boldItalic r:id="rId22"/>
    </p:embeddedFont>
    <p:embeddedFont>
      <p:font typeface="Barlow Light" panose="00000400000000000000" pitchFamily="2" charset="0"/>
      <p:regular r:id="rId23"/>
      <p:bold r:id="rId24"/>
      <p:italic r:id="rId25"/>
      <p:boldItalic r:id="rId26"/>
    </p:embeddedFont>
    <p:embeddedFont>
      <p:font typeface="Barlow Medium" panose="00000600000000000000" pitchFamily="2" charset="0"/>
      <p:regular r:id="rId27"/>
      <p:bold r:id="rId28"/>
      <p:italic r:id="rId29"/>
      <p:boldItalic r:id="rId30"/>
    </p:embeddedFont>
    <p:embeddedFont>
      <p:font typeface="Bebas Neue" panose="020B0604020202020204" charset="0"/>
      <p:regular r:id="rId31"/>
    </p:embeddedFont>
    <p:embeddedFont>
      <p:font typeface="Calibri" panose="020F0502020204030204" pitchFamily="34" charset="0"/>
      <p:regular r:id="rId32"/>
      <p:bold r:id="rId33"/>
      <p:italic r:id="rId34"/>
      <p:boldItalic r:id="rId35"/>
    </p:embeddedFont>
    <p:embeddedFont>
      <p:font typeface="Century Gothic" panose="020B0502020202020204" pitchFamily="34" charset="0"/>
      <p:regular r:id="rId36"/>
      <p:bold r:id="rId37"/>
      <p:italic r:id="rId38"/>
      <p:boldItalic r:id="rId39"/>
    </p:embeddedFont>
    <p:embeddedFont>
      <p:font typeface="Wingdings 3" panose="05040102010807070707" pitchFamily="18" charset="2"/>
      <p:regular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EC5275-DAFC-4D1D-BB08-226AE4820BEA}">
  <a:tblStyle styleId="{26EC5275-DAFC-4D1D-BB08-226AE4820BE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7D29FD1-D880-4DB6-BB14-3170E5B727E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08" autoAdjust="0"/>
    <p:restoredTop sz="94660"/>
  </p:normalViewPr>
  <p:slideViewPr>
    <p:cSldViewPr snapToGrid="0">
      <p:cViewPr varScale="1">
        <p:scale>
          <a:sx n="127" d="100"/>
          <a:sy n="127" d="100"/>
        </p:scale>
        <p:origin x="522" y="10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4165200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0286375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8159433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427354425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8854630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12/6/2024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3541824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12/6/2024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056213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8802556"/>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45789926"/>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50000">
              <a:schemeClr val="accent2"/>
            </a:gs>
            <a:gs pos="100000">
              <a:schemeClr val="accent3"/>
            </a:gs>
          </a:gsLst>
          <a:path path="circle">
            <a:fillToRect l="100000" b="100000"/>
          </a:path>
          <a:tileRect t="-100000" r="-100000"/>
        </a:gradFill>
        <a:effectLst/>
      </p:bgPr>
    </p:bg>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626700" y="620225"/>
            <a:ext cx="5693400" cy="1958400"/>
          </a:xfrm>
          <a:prstGeom prst="rect">
            <a:avLst/>
          </a:prstGeom>
          <a:effectLst>
            <a:outerShdw blurRad="28575" dist="19050" dir="2700000" algn="bl" rotWithShape="0">
              <a:schemeClr val="dk1">
                <a:alpha val="20000"/>
              </a:schemeClr>
            </a:outerShdw>
          </a:effectLst>
        </p:spPr>
        <p:txBody>
          <a:bodyPr spcFirstLastPara="1" wrap="square" lIns="0" tIns="0" rIns="0" bIns="0" anchor="t" anchorCtr="0">
            <a:noAutofit/>
          </a:bodyPr>
          <a:lstStyle>
            <a:lvl1pPr lvl="0" rtl="0">
              <a:spcBef>
                <a:spcPts val="0"/>
              </a:spcBef>
              <a:spcAft>
                <a:spcPts val="0"/>
              </a:spcAft>
              <a:buClr>
                <a:schemeClr val="lt1"/>
              </a:buClr>
              <a:buSzPts val="7200"/>
              <a:buNone/>
              <a:defRPr sz="7200">
                <a:solidFill>
                  <a:schemeClr val="lt1"/>
                </a:solidFill>
              </a:defRPr>
            </a:lvl1pPr>
            <a:lvl2pPr lvl="1" rtl="0">
              <a:spcBef>
                <a:spcPts val="0"/>
              </a:spcBef>
              <a:spcAft>
                <a:spcPts val="0"/>
              </a:spcAft>
              <a:buClr>
                <a:schemeClr val="lt1"/>
              </a:buClr>
              <a:buSzPts val="7200"/>
              <a:buNone/>
              <a:defRPr sz="7200">
                <a:solidFill>
                  <a:schemeClr val="lt1"/>
                </a:solidFill>
              </a:defRPr>
            </a:lvl2pPr>
            <a:lvl3pPr lvl="2" rtl="0">
              <a:spcBef>
                <a:spcPts val="0"/>
              </a:spcBef>
              <a:spcAft>
                <a:spcPts val="0"/>
              </a:spcAft>
              <a:buClr>
                <a:schemeClr val="lt1"/>
              </a:buClr>
              <a:buSzPts val="7200"/>
              <a:buNone/>
              <a:defRPr sz="7200">
                <a:solidFill>
                  <a:schemeClr val="lt1"/>
                </a:solidFill>
              </a:defRPr>
            </a:lvl3pPr>
            <a:lvl4pPr lvl="3" rtl="0">
              <a:spcBef>
                <a:spcPts val="0"/>
              </a:spcBef>
              <a:spcAft>
                <a:spcPts val="0"/>
              </a:spcAft>
              <a:buClr>
                <a:schemeClr val="lt1"/>
              </a:buClr>
              <a:buSzPts val="7200"/>
              <a:buNone/>
              <a:defRPr sz="7200">
                <a:solidFill>
                  <a:schemeClr val="lt1"/>
                </a:solidFill>
              </a:defRPr>
            </a:lvl4pPr>
            <a:lvl5pPr lvl="4" rtl="0">
              <a:spcBef>
                <a:spcPts val="0"/>
              </a:spcBef>
              <a:spcAft>
                <a:spcPts val="0"/>
              </a:spcAft>
              <a:buClr>
                <a:schemeClr val="lt1"/>
              </a:buClr>
              <a:buSzPts val="7200"/>
              <a:buNone/>
              <a:defRPr sz="7200">
                <a:solidFill>
                  <a:schemeClr val="lt1"/>
                </a:solidFill>
              </a:defRPr>
            </a:lvl5pPr>
            <a:lvl6pPr lvl="5" rtl="0">
              <a:spcBef>
                <a:spcPts val="0"/>
              </a:spcBef>
              <a:spcAft>
                <a:spcPts val="0"/>
              </a:spcAft>
              <a:buClr>
                <a:schemeClr val="lt1"/>
              </a:buClr>
              <a:buSzPts val="7200"/>
              <a:buNone/>
              <a:defRPr sz="7200">
                <a:solidFill>
                  <a:schemeClr val="lt1"/>
                </a:solidFill>
              </a:defRPr>
            </a:lvl6pPr>
            <a:lvl7pPr lvl="6" rtl="0">
              <a:spcBef>
                <a:spcPts val="0"/>
              </a:spcBef>
              <a:spcAft>
                <a:spcPts val="0"/>
              </a:spcAft>
              <a:buClr>
                <a:schemeClr val="lt1"/>
              </a:buClr>
              <a:buSzPts val="7200"/>
              <a:buNone/>
              <a:defRPr sz="7200">
                <a:solidFill>
                  <a:schemeClr val="lt1"/>
                </a:solidFill>
              </a:defRPr>
            </a:lvl7pPr>
            <a:lvl8pPr lvl="7" rtl="0">
              <a:spcBef>
                <a:spcPts val="0"/>
              </a:spcBef>
              <a:spcAft>
                <a:spcPts val="0"/>
              </a:spcAft>
              <a:buClr>
                <a:schemeClr val="lt1"/>
              </a:buClr>
              <a:buSzPts val="7200"/>
              <a:buNone/>
              <a:defRPr sz="7200">
                <a:solidFill>
                  <a:schemeClr val="lt1"/>
                </a:solidFill>
              </a:defRPr>
            </a:lvl8pPr>
            <a:lvl9pPr lvl="8" rtl="0">
              <a:spcBef>
                <a:spcPts val="0"/>
              </a:spcBef>
              <a:spcAft>
                <a:spcPts val="0"/>
              </a:spcAft>
              <a:buClr>
                <a:schemeClr val="lt1"/>
              </a:buClr>
              <a:buSzPts val="7200"/>
              <a:buNone/>
              <a:defRPr sz="7200">
                <a:solidFill>
                  <a:schemeClr val="lt1"/>
                </a:solidFill>
              </a:defRPr>
            </a:lvl9pPr>
          </a:lstStyle>
          <a:p>
            <a:endParaRPr/>
          </a:p>
        </p:txBody>
      </p:sp>
    </p:spTree>
    <p:extLst>
      <p:ext uri="{BB962C8B-B14F-4D97-AF65-F5344CB8AC3E}">
        <p14:creationId xmlns:p14="http://schemas.microsoft.com/office/powerpoint/2010/main" val="3156931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accent3"/>
            </a:gs>
            <a:gs pos="100000">
              <a:schemeClr val="dk1"/>
            </a:gs>
          </a:gsLst>
          <a:path path="circle">
            <a:fillToRect l="100000" b="100000"/>
          </a:path>
          <a:tileRect t="-100000" r="-100000"/>
        </a:gradFill>
        <a:effectLst/>
      </p:bgPr>
    </p:bg>
    <p:spTree>
      <p:nvGrpSpPr>
        <p:cNvPr id="1" name="Shape 16"/>
        <p:cNvGrpSpPr/>
        <p:nvPr/>
      </p:nvGrpSpPr>
      <p:grpSpPr>
        <a:xfrm>
          <a:off x="0" y="0"/>
          <a:ext cx="0" cy="0"/>
          <a:chOff x="0" y="0"/>
          <a:chExt cx="0" cy="0"/>
        </a:xfrm>
      </p:grpSpPr>
      <p:sp>
        <p:nvSpPr>
          <p:cNvPr id="18" name="Google Shape;18;p4"/>
          <p:cNvSpPr txBox="1">
            <a:spLocks noGrp="1"/>
          </p:cNvSpPr>
          <p:nvPr>
            <p:ph type="body" idx="1"/>
          </p:nvPr>
        </p:nvSpPr>
        <p:spPr>
          <a:xfrm>
            <a:off x="1007700" y="971525"/>
            <a:ext cx="6117300" cy="3415800"/>
          </a:xfrm>
          <a:prstGeom prst="rect">
            <a:avLst/>
          </a:prstGeom>
        </p:spPr>
        <p:txBody>
          <a:bodyPr spcFirstLastPara="1" wrap="square" lIns="0" tIns="0" rIns="0" bIns="0" anchor="t" anchorCtr="0">
            <a:noAutofit/>
          </a:bodyPr>
          <a:lstStyle>
            <a:lvl1pPr marL="457200" lvl="0" indent="-457200" rtl="0">
              <a:spcBef>
                <a:spcPts val="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1pPr>
            <a:lvl2pPr marL="914400" lvl="1"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2pPr>
            <a:lvl3pPr marL="1371600" lvl="2"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3pPr>
            <a:lvl4pPr marL="1828800" lvl="3"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4pPr>
            <a:lvl5pPr marL="2286000" lvl="4"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5pPr>
            <a:lvl6pPr marL="2743200" lvl="5"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6pPr>
            <a:lvl7pPr marL="3200400" lvl="6"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7pPr>
            <a:lvl8pPr marL="3657600" lvl="7" indent="-457200" rtl="0">
              <a:spcBef>
                <a:spcPts val="800"/>
              </a:spcBef>
              <a:spcAft>
                <a:spcPts val="0"/>
              </a:spcAft>
              <a:buClr>
                <a:schemeClr val="lt1"/>
              </a:buClr>
              <a:buSzPts val="3600"/>
              <a:buFont typeface="Barlow Medium"/>
              <a:buChar char="○"/>
              <a:defRPr sz="3600">
                <a:solidFill>
                  <a:schemeClr val="lt1"/>
                </a:solidFill>
                <a:latin typeface="Barlow Medium"/>
                <a:ea typeface="Barlow Medium"/>
                <a:cs typeface="Barlow Medium"/>
                <a:sym typeface="Barlow Medium"/>
              </a:defRPr>
            </a:lvl8pPr>
            <a:lvl9pPr marL="4114800" lvl="8" indent="-457200" rtl="0">
              <a:spcBef>
                <a:spcPts val="800"/>
              </a:spcBef>
              <a:spcAft>
                <a:spcPts val="800"/>
              </a:spcAft>
              <a:buClr>
                <a:schemeClr val="lt1"/>
              </a:buClr>
              <a:buSzPts val="3600"/>
              <a:buFont typeface="Barlow Medium"/>
              <a:buChar char="■"/>
              <a:defRPr sz="3600">
                <a:solidFill>
                  <a:schemeClr val="lt1"/>
                </a:solidFill>
                <a:latin typeface="Barlow Medium"/>
                <a:ea typeface="Barlow Medium"/>
                <a:cs typeface="Barlow Medium"/>
                <a:sym typeface="Barlow Medium"/>
              </a:defRPr>
            </a:lvl9pPr>
          </a:lstStyle>
          <a:p>
            <a:endParaRPr/>
          </a:p>
        </p:txBody>
      </p:sp>
      <p:sp>
        <p:nvSpPr>
          <p:cNvPr id="20" name="Google Shape;20;p4"/>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accent2"/>
                </a:solidFill>
              </a:defRPr>
            </a:lvl1pPr>
            <a:lvl2pPr lvl="1" rtl="0">
              <a:buNone/>
              <a:defRPr>
                <a:solidFill>
                  <a:schemeClr val="accent2"/>
                </a:solidFill>
              </a:defRPr>
            </a:lvl2pPr>
            <a:lvl3pPr lvl="2" rtl="0">
              <a:buNone/>
              <a:defRPr>
                <a:solidFill>
                  <a:schemeClr val="accent2"/>
                </a:solidFill>
              </a:defRPr>
            </a:lvl3pPr>
            <a:lvl4pPr lvl="3" rtl="0">
              <a:buNone/>
              <a:defRPr>
                <a:solidFill>
                  <a:schemeClr val="accent2"/>
                </a:solidFill>
              </a:defRPr>
            </a:lvl4pPr>
            <a:lvl5pPr lvl="4" rtl="0">
              <a:buNone/>
              <a:defRPr>
                <a:solidFill>
                  <a:schemeClr val="accent2"/>
                </a:solidFill>
              </a:defRPr>
            </a:lvl5pPr>
            <a:lvl6pPr lvl="5" rtl="0">
              <a:buNone/>
              <a:defRPr>
                <a:solidFill>
                  <a:schemeClr val="accent2"/>
                </a:solidFill>
              </a:defRPr>
            </a:lvl6pPr>
            <a:lvl7pPr lvl="6" rtl="0">
              <a:buNone/>
              <a:defRPr>
                <a:solidFill>
                  <a:schemeClr val="accent2"/>
                </a:solidFill>
              </a:defRPr>
            </a:lvl7pPr>
            <a:lvl8pPr lvl="7" rtl="0">
              <a:buNone/>
              <a:defRPr>
                <a:solidFill>
                  <a:schemeClr val="accent2"/>
                </a:solidFill>
              </a:defRPr>
            </a:lvl8pPr>
            <a:lvl9pPr lvl="8" rtl="0">
              <a:buNone/>
              <a:defRPr>
                <a:solidFill>
                  <a:schemeClr val="accent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31309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75048224"/>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sp>
        <p:nvSpPr>
          <p:cNvPr id="25" name="Google Shape;25;p5"/>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6" name="Google Shape;26;p5"/>
          <p:cNvSpPr txBox="1">
            <a:spLocks noGrp="1"/>
          </p:cNvSpPr>
          <p:nvPr>
            <p:ph type="body" idx="1"/>
          </p:nvPr>
        </p:nvSpPr>
        <p:spPr>
          <a:xfrm>
            <a:off x="855300" y="1576550"/>
            <a:ext cx="7440300" cy="28113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27" name="Google Shape;27;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495386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8"/>
        <p:cNvGrpSpPr/>
        <p:nvPr/>
      </p:nvGrpSpPr>
      <p:grpSpPr>
        <a:xfrm>
          <a:off x="0" y="0"/>
          <a:ext cx="0" cy="0"/>
          <a:chOff x="0" y="0"/>
          <a:chExt cx="0" cy="0"/>
        </a:xfrm>
      </p:grpSpPr>
      <p:sp>
        <p:nvSpPr>
          <p:cNvPr id="32" name="Google Shape;32;p6"/>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3" name="Google Shape;33;p6"/>
          <p:cNvSpPr txBox="1">
            <a:spLocks noGrp="1"/>
          </p:cNvSpPr>
          <p:nvPr>
            <p:ph type="body" idx="1"/>
          </p:nvPr>
        </p:nvSpPr>
        <p:spPr>
          <a:xfrm>
            <a:off x="855275" y="1576550"/>
            <a:ext cx="3473100" cy="3097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4" name="Google Shape;34;p6"/>
          <p:cNvSpPr txBox="1">
            <a:spLocks noGrp="1"/>
          </p:cNvSpPr>
          <p:nvPr>
            <p:ph type="body" idx="2"/>
          </p:nvPr>
        </p:nvSpPr>
        <p:spPr>
          <a:xfrm>
            <a:off x="4815599" y="1576550"/>
            <a:ext cx="3473100" cy="3097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5" name="Google Shape;35;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35358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36"/>
        <p:cNvGrpSpPr/>
        <p:nvPr/>
      </p:nvGrpSpPr>
      <p:grpSpPr>
        <a:xfrm>
          <a:off x="0" y="0"/>
          <a:ext cx="0" cy="0"/>
          <a:chOff x="0" y="0"/>
          <a:chExt cx="0" cy="0"/>
        </a:xfrm>
      </p:grpSpPr>
      <p:sp>
        <p:nvSpPr>
          <p:cNvPr id="40" name="Google Shape;40;p7"/>
          <p:cNvSpPr txBox="1">
            <a:spLocks noGrp="1"/>
          </p:cNvSpPr>
          <p:nvPr>
            <p:ph type="title"/>
          </p:nvPr>
        </p:nvSpPr>
        <p:spPr>
          <a:xfrm>
            <a:off x="855300" y="836000"/>
            <a:ext cx="7440300" cy="3963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 name="Google Shape;41;p7"/>
          <p:cNvSpPr txBox="1">
            <a:spLocks noGrp="1"/>
          </p:cNvSpPr>
          <p:nvPr>
            <p:ph type="body" idx="1"/>
          </p:nvPr>
        </p:nvSpPr>
        <p:spPr>
          <a:xfrm>
            <a:off x="855300" y="1576550"/>
            <a:ext cx="2315700" cy="309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2" name="Google Shape;42;p7"/>
          <p:cNvSpPr txBox="1">
            <a:spLocks noGrp="1"/>
          </p:cNvSpPr>
          <p:nvPr>
            <p:ph type="body" idx="2"/>
          </p:nvPr>
        </p:nvSpPr>
        <p:spPr>
          <a:xfrm>
            <a:off x="3414200" y="1576550"/>
            <a:ext cx="2315700" cy="309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3" name="Google Shape;43;p7"/>
          <p:cNvSpPr txBox="1">
            <a:spLocks noGrp="1"/>
          </p:cNvSpPr>
          <p:nvPr>
            <p:ph type="body" idx="3"/>
          </p:nvPr>
        </p:nvSpPr>
        <p:spPr>
          <a:xfrm>
            <a:off x="5973099" y="1576550"/>
            <a:ext cx="2315700" cy="309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4" name="Google Shape;44;p7"/>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940638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lt2"/>
        </a:solidFill>
        <a:effectLst/>
      </p:bgPr>
    </p:bg>
    <p:spTree>
      <p:nvGrpSpPr>
        <p:cNvPr id="1" name="Shape 51"/>
        <p:cNvGrpSpPr/>
        <p:nvPr/>
      </p:nvGrpSpPr>
      <p:grpSpPr>
        <a:xfrm>
          <a:off x="0" y="0"/>
          <a:ext cx="0" cy="0"/>
          <a:chOff x="0" y="0"/>
          <a:chExt cx="0" cy="0"/>
        </a:xfrm>
      </p:grpSpPr>
      <p:sp>
        <p:nvSpPr>
          <p:cNvPr id="54" name="Google Shape;54;p9"/>
          <p:cNvSpPr txBox="1">
            <a:spLocks noGrp="1"/>
          </p:cNvSpPr>
          <p:nvPr>
            <p:ph type="body" idx="1"/>
          </p:nvPr>
        </p:nvSpPr>
        <p:spPr>
          <a:xfrm>
            <a:off x="855300" y="4406300"/>
            <a:ext cx="7433400" cy="519600"/>
          </a:xfrm>
          <a:prstGeom prst="rect">
            <a:avLst/>
          </a:prstGeom>
        </p:spPr>
        <p:txBody>
          <a:bodyPr spcFirstLastPara="1" wrap="square" lIns="0" tIns="0" rIns="0" bIns="0" anchor="t" anchorCtr="0">
            <a:noAutofit/>
          </a:bodyPr>
          <a:lstStyle>
            <a:lvl1pPr marL="457200" lvl="0" indent="-228600" algn="ctr" rtl="0">
              <a:spcBef>
                <a:spcPts val="0"/>
              </a:spcBef>
              <a:spcAft>
                <a:spcPts val="800"/>
              </a:spcAft>
              <a:buSzPts val="1800"/>
              <a:buNone/>
              <a:defRPr sz="1800"/>
            </a:lvl1pPr>
          </a:lstStyle>
          <a:p>
            <a:endParaRPr/>
          </a:p>
        </p:txBody>
      </p:sp>
      <p:sp>
        <p:nvSpPr>
          <p:cNvPr id="55" name="Google Shape;55;p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6132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8317953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9367070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4484078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12/6/2024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5041680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12/6/2024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31637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12/6/2024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7762004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7994442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5">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6">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7">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8">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AAD347D-5ACD-4C99-B74B-A9C85AD731AF}" type="datetimeFigureOut">
              <a:rPr lang="en-US" dirty="0"/>
              <a:t>12/6/2024</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24065388"/>
      </p:ext>
    </p:extLst>
  </p:cSld>
  <p:clrMap bg1="dk1" tx1="lt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transition>
    <p:fade thruBlk="1"/>
  </p:transition>
  <p:hf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1"/>
          <p:cNvSpPr txBox="1">
            <a:spLocks noGrp="1"/>
          </p:cNvSpPr>
          <p:nvPr>
            <p:ph type="ctrTitle"/>
          </p:nvPr>
        </p:nvSpPr>
        <p:spPr>
          <a:xfrm>
            <a:off x="626699" y="620224"/>
            <a:ext cx="6235251" cy="3837614"/>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800" dirty="0"/>
              <a:t>NANA’S GROCERIES </a:t>
            </a:r>
            <a:br>
              <a:rPr lang="en" sz="4800" dirty="0"/>
            </a:br>
            <a:br>
              <a:rPr lang="en" sz="4800" dirty="0"/>
            </a:br>
            <a:r>
              <a:rPr lang="en" sz="4800" dirty="0"/>
              <a:t> 2019 sales REVIEW </a:t>
            </a:r>
            <a:endParaRPr sz="4800" dirty="0"/>
          </a:p>
        </p:txBody>
      </p:sp>
      <p:grpSp>
        <p:nvGrpSpPr>
          <p:cNvPr id="67" name="Google Shape;67;p11"/>
          <p:cNvGrpSpPr/>
          <p:nvPr/>
        </p:nvGrpSpPr>
        <p:grpSpPr>
          <a:xfrm>
            <a:off x="7224968" y="2399173"/>
            <a:ext cx="1309477" cy="2134696"/>
            <a:chOff x="6730350" y="2315900"/>
            <a:chExt cx="257700" cy="420100"/>
          </a:xfrm>
        </p:grpSpPr>
        <p:sp>
          <p:nvSpPr>
            <p:cNvPr id="68" name="Google Shape;68;p11"/>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69" name="Google Shape;69;p11"/>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70" name="Google Shape;70;p11"/>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71" name="Google Shape;71;p11"/>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72" name="Google Shape;72;p11"/>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sp>
        <p:nvSpPr>
          <p:cNvPr id="4" name="Rectangle 3">
            <a:extLst>
              <a:ext uri="{FF2B5EF4-FFF2-40B4-BE49-F238E27FC236}">
                <a16:creationId xmlns:a16="http://schemas.microsoft.com/office/drawing/2014/main" id="{8E1E7ECB-AFD6-43CA-AFBE-50579BE9855F}"/>
              </a:ext>
            </a:extLst>
          </p:cNvPr>
          <p:cNvSpPr/>
          <p:nvPr/>
        </p:nvSpPr>
        <p:spPr>
          <a:xfrm>
            <a:off x="7088934" y="538852"/>
            <a:ext cx="684803" cy="923330"/>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5400" dirty="0">
                <a:ln w="0"/>
                <a:solidFill>
                  <a:srgbClr val="92D050"/>
                </a:solidFill>
                <a:effectLst>
                  <a:reflection blurRad="6350" stA="53000" endA="300" endPos="35500" dir="5400000" sy="-90000" algn="bl" rotWithShape="0"/>
                </a:effectLst>
              </a:rPr>
              <a:t>N</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Rectangle 6">
            <a:extLst>
              <a:ext uri="{FF2B5EF4-FFF2-40B4-BE49-F238E27FC236}">
                <a16:creationId xmlns:a16="http://schemas.microsoft.com/office/drawing/2014/main" id="{AD1DE380-4628-4601-B3ED-7699E066853A}"/>
              </a:ext>
            </a:extLst>
          </p:cNvPr>
          <p:cNvSpPr/>
          <p:nvPr/>
        </p:nvSpPr>
        <p:spPr>
          <a:xfrm>
            <a:off x="7276067" y="762115"/>
            <a:ext cx="723275" cy="923330"/>
          </a:xfrm>
          <a:prstGeom prst="rect">
            <a:avLst/>
          </a:prstGeom>
          <a:noFill/>
        </p:spPr>
        <p:txBody>
          <a:bodyPr wrap="none" lIns="91440" tIns="45720" rIns="91440" bIns="45720">
            <a:spAutoFit/>
          </a:bodyPr>
          <a:lstStyle/>
          <a:p>
            <a:pPr algn="ctr"/>
            <a:r>
              <a:rPr lang="en-US" sz="5400" b="1" cap="none" spc="0" dirty="0">
                <a:ln w="12700">
                  <a:solidFill>
                    <a:schemeClr val="accent5"/>
                  </a:solidFill>
                  <a:prstDash val="solid"/>
                </a:ln>
                <a:solidFill>
                  <a:srgbClr val="92D050"/>
                </a:solidFill>
                <a:effectLst/>
              </a:rPr>
              <a:t>G</a:t>
            </a:r>
          </a:p>
        </p:txBody>
      </p:sp>
      <p:pic>
        <p:nvPicPr>
          <p:cNvPr id="9" name="Graphic 8" descr="Shopping cart with solid fill">
            <a:extLst>
              <a:ext uri="{FF2B5EF4-FFF2-40B4-BE49-F238E27FC236}">
                <a16:creationId xmlns:a16="http://schemas.microsoft.com/office/drawing/2014/main" id="{4B278442-7CD2-4BCD-AC08-D57341F65C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2939" y="346457"/>
            <a:ext cx="1463386" cy="1411241"/>
          </a:xfrm>
          <a:prstGeom prst="rect">
            <a:avLst/>
          </a:prstGeom>
        </p:spPr>
      </p:pic>
      <p:sp>
        <p:nvSpPr>
          <p:cNvPr id="18" name="TextBox 17">
            <a:extLst>
              <a:ext uri="{FF2B5EF4-FFF2-40B4-BE49-F238E27FC236}">
                <a16:creationId xmlns:a16="http://schemas.microsoft.com/office/drawing/2014/main" id="{B79FBCD8-F2A3-4EF5-919E-311C6909E9EC}"/>
              </a:ext>
            </a:extLst>
          </p:cNvPr>
          <p:cNvSpPr txBox="1"/>
          <p:nvPr/>
        </p:nvSpPr>
        <p:spPr>
          <a:xfrm>
            <a:off x="626700" y="4457838"/>
            <a:ext cx="6469004" cy="472437"/>
          </a:xfrm>
          <a:prstGeom prst="rect">
            <a:avLst/>
          </a:prstGeom>
          <a:noFill/>
        </p:spPr>
        <p:txBody>
          <a:bodyPr wrap="square">
            <a:spAutoFit/>
          </a:bodyPr>
          <a:lstStyle/>
          <a:p>
            <a:pPr marL="0" marR="0" lvl="0" indent="0" algn="l" defTabSz="914400" rtl="0" eaLnBrk="1" fontAlgn="auto" latinLnBrk="0" hangingPunct="1">
              <a:lnSpc>
                <a:spcPct val="115000"/>
              </a:lnSpc>
              <a:spcBef>
                <a:spcPts val="0"/>
              </a:spcBef>
              <a:spcAft>
                <a:spcPts val="800"/>
              </a:spcAft>
              <a:buClr>
                <a:srgbClr val="66787E"/>
              </a:buClr>
              <a:buSzPts val="2400"/>
              <a:buFont typeface="Barlow Light"/>
              <a:buNone/>
              <a:tabLst/>
              <a:defRPr/>
            </a:pPr>
            <a:r>
              <a:rPr kumimoji="0" lang="en-US" sz="2400" b="0" i="0" u="none" strike="noStrike" kern="0" cap="none" spc="0" normalizeH="0" baseline="0" noProof="0" dirty="0">
                <a:ln>
                  <a:noFill/>
                </a:ln>
                <a:solidFill>
                  <a:schemeClr val="tx1"/>
                </a:solidFill>
                <a:effectLst/>
                <a:uLnTx/>
                <a:uFillTx/>
                <a:latin typeface="Barlow Light"/>
                <a:sym typeface="Barlow Light"/>
              </a:rPr>
              <a:t>MOTTO: BRINGING VALUE TO EVERY SHOPPER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3"/>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And tables to compare data</a:t>
            </a:r>
            <a:endParaRPr/>
          </a:p>
        </p:txBody>
      </p:sp>
      <p:sp>
        <p:nvSpPr>
          <p:cNvPr id="233" name="Google Shape;233;p23"/>
          <p:cNvSpPr txBox="1">
            <a:spLocks noGrp="1"/>
          </p:cNvSpPr>
          <p:nvPr>
            <p:ph type="sldNum" sz="quarter"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graphicFrame>
        <p:nvGraphicFramePr>
          <p:cNvPr id="232" name="Google Shape;232;p23"/>
          <p:cNvGraphicFramePr/>
          <p:nvPr>
            <p:extLst>
              <p:ext uri="{D42A27DB-BD31-4B8C-83A1-F6EECF244321}">
                <p14:modId xmlns:p14="http://schemas.microsoft.com/office/powerpoint/2010/main" val="941213230"/>
              </p:ext>
            </p:extLst>
          </p:nvPr>
        </p:nvGraphicFramePr>
        <p:xfrm>
          <a:off x="5712737" y="2481258"/>
          <a:ext cx="208250" cy="342890"/>
        </p:xfrm>
        <a:graphic>
          <a:graphicData uri="http://schemas.openxmlformats.org/drawingml/2006/table">
            <a:tbl>
              <a:tblPr>
                <a:noFill/>
                <a:tableStyleId>{26EC5275-DAFC-4D1D-BB08-226AE4820BEA}</a:tableStyleId>
              </a:tblPr>
              <a:tblGrid>
                <a:gridCol w="208250">
                  <a:extLst>
                    <a:ext uri="{9D8B030D-6E8A-4147-A177-3AD203B41FA5}">
                      <a16:colId xmlns:a16="http://schemas.microsoft.com/office/drawing/2014/main" val="20000"/>
                    </a:ext>
                  </a:extLst>
                </a:gridCol>
              </a:tblGrid>
              <a:tr h="188156">
                <a:tc>
                  <a:txBody>
                    <a:bodyPr/>
                    <a:lstStyle/>
                    <a:p>
                      <a:pPr marL="0" lvl="0" indent="0" algn="l" rtl="0">
                        <a:spcBef>
                          <a:spcPts val="0"/>
                        </a:spcBef>
                        <a:spcAft>
                          <a:spcPts val="0"/>
                        </a:spcAft>
                        <a:buNone/>
                      </a:pPr>
                      <a:endParaRPr dirty="0">
                        <a:solidFill>
                          <a:schemeClr val="dk2"/>
                        </a:solidFill>
                        <a:latin typeface="Barlow"/>
                        <a:ea typeface="Barlow"/>
                        <a:cs typeface="Barlow"/>
                        <a:sym typeface="Barlow"/>
                      </a:endParaRPr>
                    </a:p>
                  </a:txBody>
                  <a:tcPr marL="91425" marR="91425" marT="68575" marB="68575" anchor="ctr">
                    <a:lnL w="9525" cap="flat" cmpd="sng">
                      <a:solidFill>
                        <a:schemeClr val="accent2"/>
                      </a:solidFill>
                      <a:prstDash val="solid"/>
                      <a:round/>
                      <a:headEnd type="none" w="sm" len="sm"/>
                      <a:tailEnd type="none" w="sm" len="sm"/>
                    </a:lnL>
                    <a:lnR w="9525" cap="flat" cmpd="sng">
                      <a:solidFill>
                        <a:schemeClr val="accent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pSp>
        <p:nvGrpSpPr>
          <p:cNvPr id="234" name="Google Shape;234;p23"/>
          <p:cNvGrpSpPr/>
          <p:nvPr/>
        </p:nvGrpSpPr>
        <p:grpSpPr>
          <a:xfrm>
            <a:off x="259022" y="538300"/>
            <a:ext cx="367686" cy="599441"/>
            <a:chOff x="6730350" y="2315900"/>
            <a:chExt cx="257700" cy="420100"/>
          </a:xfrm>
        </p:grpSpPr>
        <p:sp>
          <p:nvSpPr>
            <p:cNvPr id="235" name="Google Shape;235;p23"/>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6" name="Google Shape;236;p23"/>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7" name="Google Shape;237;p23"/>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8" name="Google Shape;238;p23"/>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9" name="Google Shape;239;p23"/>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2" name="Picture 1">
            <a:extLst>
              <a:ext uri="{FF2B5EF4-FFF2-40B4-BE49-F238E27FC236}">
                <a16:creationId xmlns:a16="http://schemas.microsoft.com/office/drawing/2014/main" id="{AA4024A3-B696-4F09-97D3-2AD94A452A29}"/>
              </a:ext>
            </a:extLst>
          </p:cNvPr>
          <p:cNvPicPr>
            <a:picLocks noChangeAspect="1"/>
          </p:cNvPicPr>
          <p:nvPr/>
        </p:nvPicPr>
        <p:blipFill>
          <a:blip r:embed="rId3"/>
          <a:stretch>
            <a:fillRect/>
          </a:stretch>
        </p:blipFill>
        <p:spPr>
          <a:xfrm>
            <a:off x="4402240" y="606582"/>
            <a:ext cx="4741760" cy="3731837"/>
          </a:xfrm>
          <a:prstGeom prst="rect">
            <a:avLst/>
          </a:prstGeom>
        </p:spPr>
      </p:pic>
      <p:sp>
        <p:nvSpPr>
          <p:cNvPr id="3" name="Rectangle 2">
            <a:extLst>
              <a:ext uri="{FF2B5EF4-FFF2-40B4-BE49-F238E27FC236}">
                <a16:creationId xmlns:a16="http://schemas.microsoft.com/office/drawing/2014/main" id="{FDE877BC-5FE5-4F91-BCFF-0754AF169D5D}"/>
              </a:ext>
            </a:extLst>
          </p:cNvPr>
          <p:cNvSpPr/>
          <p:nvPr/>
        </p:nvSpPr>
        <p:spPr>
          <a:xfrm>
            <a:off x="15215" y="4338418"/>
            <a:ext cx="9113570" cy="83684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Insights: In Q1, Yangon made the highest profit and Mandalay maintained the same profit margin </a:t>
            </a:r>
            <a:r>
              <a:rPr lang="en-US" dirty="0" err="1">
                <a:solidFill>
                  <a:schemeClr val="tx1"/>
                </a:solidFill>
              </a:rPr>
              <a:t>thoughout</a:t>
            </a:r>
            <a:r>
              <a:rPr lang="en-US" dirty="0">
                <a:solidFill>
                  <a:schemeClr val="tx1"/>
                </a:solidFill>
              </a:rPr>
              <a:t> in Q1. Chart 2 contains the monthly sales total for the 3 cities in Q1 </a:t>
            </a:r>
            <a:endParaRPr lang="en-NG" dirty="0"/>
          </a:p>
        </p:txBody>
      </p:sp>
      <p:pic>
        <p:nvPicPr>
          <p:cNvPr id="4" name="Picture 3">
            <a:extLst>
              <a:ext uri="{FF2B5EF4-FFF2-40B4-BE49-F238E27FC236}">
                <a16:creationId xmlns:a16="http://schemas.microsoft.com/office/drawing/2014/main" id="{60BBBF4E-5AC9-44A8-AB94-52DB42C62FCD}"/>
              </a:ext>
            </a:extLst>
          </p:cNvPr>
          <p:cNvPicPr>
            <a:picLocks noChangeAspect="1"/>
          </p:cNvPicPr>
          <p:nvPr/>
        </p:nvPicPr>
        <p:blipFill>
          <a:blip r:embed="rId4"/>
          <a:stretch>
            <a:fillRect/>
          </a:stretch>
        </p:blipFill>
        <p:spPr>
          <a:xfrm>
            <a:off x="0" y="606583"/>
            <a:ext cx="4402240" cy="373183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63"/>
        <p:cNvGrpSpPr/>
        <p:nvPr/>
      </p:nvGrpSpPr>
      <p:grpSpPr>
        <a:xfrm>
          <a:off x="0" y="0"/>
          <a:ext cx="0" cy="0"/>
          <a:chOff x="0" y="0"/>
          <a:chExt cx="0" cy="0"/>
        </a:xfrm>
      </p:grpSpPr>
      <p:sp>
        <p:nvSpPr>
          <p:cNvPr id="266" name="Google Shape;266;p25"/>
          <p:cNvSpPr txBox="1">
            <a:spLocks noGrp="1"/>
          </p:cNvSpPr>
          <p:nvPr>
            <p:ph type="sldNum" sz="quarter"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264" name="Google Shape;264;p25"/>
          <p:cNvSpPr txBox="1">
            <a:spLocks noGrp="1"/>
          </p:cNvSpPr>
          <p:nvPr>
            <p:ph type="ctrTitle" idx="4294967295"/>
          </p:nvPr>
        </p:nvSpPr>
        <p:spPr>
          <a:xfrm>
            <a:off x="0" y="1544638"/>
            <a:ext cx="7432675" cy="1563687"/>
          </a:xfrm>
          <a:prstGeom prst="rect">
            <a:avLst/>
          </a:prstGeom>
          <a:effectLst>
            <a:outerShdw blurRad="28575" dist="19050" dir="2700000" algn="bl" rotWithShape="0">
              <a:schemeClr val="dk1">
                <a:alpha val="20000"/>
              </a:schemeClr>
            </a:outerShdw>
          </a:effectLst>
        </p:spPr>
        <p:txBody>
          <a:bodyPr spcFirstLastPara="1" wrap="square" lIns="0" tIns="0" rIns="0" bIns="0" anchor="b" anchorCtr="0">
            <a:noAutofit/>
          </a:bodyPr>
          <a:lstStyle/>
          <a:p>
            <a:pPr marL="0" marR="0" lvl="0" indent="0" algn="ctr" rtl="0">
              <a:lnSpc>
                <a:spcPct val="90000"/>
              </a:lnSpc>
              <a:spcBef>
                <a:spcPts val="0"/>
              </a:spcBef>
              <a:spcAft>
                <a:spcPts val="0"/>
              </a:spcAft>
              <a:buNone/>
            </a:pPr>
            <a:endParaRPr sz="12000" dirty="0">
              <a:solidFill>
                <a:schemeClr val="lt1"/>
              </a:solidFill>
            </a:endParaRPr>
          </a:p>
        </p:txBody>
      </p:sp>
      <p:sp>
        <p:nvSpPr>
          <p:cNvPr id="265" name="Google Shape;265;p25"/>
          <p:cNvSpPr txBox="1">
            <a:spLocks noGrp="1"/>
          </p:cNvSpPr>
          <p:nvPr>
            <p:ph type="subTitle" idx="4294967295"/>
          </p:nvPr>
        </p:nvSpPr>
        <p:spPr>
          <a:xfrm>
            <a:off x="0" y="3205163"/>
            <a:ext cx="7432675" cy="3937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a:solidFill>
                  <a:schemeClr val="dk1"/>
                </a:solidFill>
              </a:rPr>
              <a:t>Whoa! That’s a big number, aren’t you proud?</a:t>
            </a:r>
            <a:endParaRPr>
              <a:solidFill>
                <a:schemeClr val="dk1"/>
              </a:solidFill>
            </a:endParaRPr>
          </a:p>
        </p:txBody>
      </p:sp>
      <p:pic>
        <p:nvPicPr>
          <p:cNvPr id="2" name="Picture 1">
            <a:extLst>
              <a:ext uri="{FF2B5EF4-FFF2-40B4-BE49-F238E27FC236}">
                <a16:creationId xmlns:a16="http://schemas.microsoft.com/office/drawing/2014/main" id="{F636E1C6-AF7D-4AED-9888-51C4C8421F5C}"/>
              </a:ext>
            </a:extLst>
          </p:cNvPr>
          <p:cNvPicPr>
            <a:picLocks noChangeAspect="1"/>
          </p:cNvPicPr>
          <p:nvPr/>
        </p:nvPicPr>
        <p:blipFill>
          <a:blip r:embed="rId3"/>
          <a:stretch>
            <a:fillRect/>
          </a:stretch>
        </p:blipFill>
        <p:spPr>
          <a:xfrm>
            <a:off x="-1" y="0"/>
            <a:ext cx="7568697" cy="4161631"/>
          </a:xfrm>
          <a:prstGeom prst="rect">
            <a:avLst/>
          </a:prstGeom>
        </p:spPr>
      </p:pic>
      <p:sp>
        <p:nvSpPr>
          <p:cNvPr id="3" name="Rectangle 2">
            <a:extLst>
              <a:ext uri="{FF2B5EF4-FFF2-40B4-BE49-F238E27FC236}">
                <a16:creationId xmlns:a16="http://schemas.microsoft.com/office/drawing/2014/main" id="{793CAAED-A219-42EA-A917-9D0F35B99370}"/>
              </a:ext>
            </a:extLst>
          </p:cNvPr>
          <p:cNvSpPr/>
          <p:nvPr/>
        </p:nvSpPr>
        <p:spPr>
          <a:xfrm>
            <a:off x="0" y="4218915"/>
            <a:ext cx="9144000" cy="92458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8"/>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Let’s review some concepts</a:t>
            </a:r>
            <a:endParaRPr/>
          </a:p>
        </p:txBody>
      </p:sp>
      <p:sp>
        <p:nvSpPr>
          <p:cNvPr id="324" name="Google Shape;324;p28"/>
          <p:cNvSpPr txBox="1">
            <a:spLocks noGrp="1"/>
          </p:cNvSpPr>
          <p:nvPr>
            <p:ph type="body" idx="1"/>
          </p:nvPr>
        </p:nvSpPr>
        <p:spPr>
          <a:xfrm>
            <a:off x="855300" y="1576550"/>
            <a:ext cx="2315700" cy="145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800"/>
              </a:spcBef>
              <a:spcAft>
                <a:spcPts val="800"/>
              </a:spcAft>
              <a:buNone/>
            </a:pPr>
            <a:r>
              <a:rPr lang="en" sz="1200"/>
              <a:t>Is the color of gold, butter and ripe lemons. In the spectrum of visible light, yellow is found between green and orange.</a:t>
            </a:r>
            <a:endParaRPr sz="1200"/>
          </a:p>
        </p:txBody>
      </p:sp>
      <p:sp>
        <p:nvSpPr>
          <p:cNvPr id="334" name="Google Shape;334;p28"/>
          <p:cNvSpPr txBox="1">
            <a:spLocks noGrp="1"/>
          </p:cNvSpPr>
          <p:nvPr>
            <p:ph type="body" idx="2"/>
          </p:nvPr>
        </p:nvSpPr>
        <p:spPr>
          <a:xfrm>
            <a:off x="855300" y="3100550"/>
            <a:ext cx="2315700" cy="145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Yellow</a:t>
            </a:r>
            <a:endParaRPr b="1"/>
          </a:p>
          <a:p>
            <a:pPr marL="0" lvl="0" indent="0" algn="l" rtl="0">
              <a:spcBef>
                <a:spcPts val="800"/>
              </a:spcBef>
              <a:spcAft>
                <a:spcPts val="800"/>
              </a:spcAft>
              <a:buNone/>
            </a:pPr>
            <a:r>
              <a:rPr lang="en" sz="1200"/>
              <a:t>Is the color of gold, butter and ripe lemons. In the spectrum of visible light, yellow is found between green and orange.</a:t>
            </a:r>
            <a:endParaRPr sz="1200"/>
          </a:p>
        </p:txBody>
      </p:sp>
      <p:sp>
        <p:nvSpPr>
          <p:cNvPr id="325" name="Google Shape;325;p28"/>
          <p:cNvSpPr txBox="1">
            <a:spLocks noGrp="1"/>
          </p:cNvSpPr>
          <p:nvPr>
            <p:ph type="body" idx="3"/>
          </p:nvPr>
        </p:nvSpPr>
        <p:spPr>
          <a:xfrm>
            <a:off x="3414200" y="1576550"/>
            <a:ext cx="2315700" cy="145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a:t>Blue</a:t>
            </a:r>
            <a:endParaRPr b="1"/>
          </a:p>
          <a:p>
            <a:pPr marL="0" lvl="0" indent="0" algn="l" rtl="0">
              <a:spcBef>
                <a:spcPts val="800"/>
              </a:spcBef>
              <a:spcAft>
                <a:spcPts val="800"/>
              </a:spcAft>
              <a:buNone/>
            </a:pPr>
            <a:r>
              <a:rPr lang="en" sz="1200"/>
              <a:t>Is the colour of the clear sky and the deep sea. It is located between violet and green on the optical spectrum.</a:t>
            </a:r>
            <a:endParaRPr sz="1200"/>
          </a:p>
        </p:txBody>
      </p:sp>
      <p:sp>
        <p:nvSpPr>
          <p:cNvPr id="327" name="Google Shape;327;p28"/>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326" name="Google Shape;326;p28"/>
          <p:cNvSpPr txBox="1">
            <a:spLocks noGrp="1"/>
          </p:cNvSpPr>
          <p:nvPr>
            <p:ph type="body" idx="4294967295"/>
          </p:nvPr>
        </p:nvSpPr>
        <p:spPr>
          <a:xfrm>
            <a:off x="6829425" y="1576388"/>
            <a:ext cx="2314575" cy="1452562"/>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200" dirty="0"/>
          </a:p>
          <a:p>
            <a:pPr marL="0" lvl="0" indent="0" algn="l" rtl="0">
              <a:spcBef>
                <a:spcPts val="800"/>
              </a:spcBef>
              <a:spcAft>
                <a:spcPts val="800"/>
              </a:spcAft>
              <a:buNone/>
            </a:pPr>
            <a:endParaRPr sz="1200" dirty="0"/>
          </a:p>
        </p:txBody>
      </p:sp>
      <p:sp>
        <p:nvSpPr>
          <p:cNvPr id="335" name="Google Shape;335;p28"/>
          <p:cNvSpPr txBox="1">
            <a:spLocks noGrp="1"/>
          </p:cNvSpPr>
          <p:nvPr>
            <p:ph type="body" idx="4294967295"/>
          </p:nvPr>
        </p:nvSpPr>
        <p:spPr>
          <a:xfrm>
            <a:off x="0" y="3100388"/>
            <a:ext cx="2314575" cy="1452562"/>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sz="1200" dirty="0"/>
          </a:p>
        </p:txBody>
      </p:sp>
      <p:sp>
        <p:nvSpPr>
          <p:cNvPr id="336" name="Google Shape;336;p28"/>
          <p:cNvSpPr txBox="1">
            <a:spLocks noGrp="1"/>
          </p:cNvSpPr>
          <p:nvPr>
            <p:ph type="body" idx="4294967295"/>
          </p:nvPr>
        </p:nvSpPr>
        <p:spPr>
          <a:xfrm>
            <a:off x="6829425" y="3100388"/>
            <a:ext cx="2314575" cy="1452562"/>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dirty="0"/>
          </a:p>
        </p:txBody>
      </p:sp>
      <p:grpSp>
        <p:nvGrpSpPr>
          <p:cNvPr id="328" name="Google Shape;328;p28"/>
          <p:cNvGrpSpPr/>
          <p:nvPr/>
        </p:nvGrpSpPr>
        <p:grpSpPr>
          <a:xfrm>
            <a:off x="259022" y="538300"/>
            <a:ext cx="367686" cy="599441"/>
            <a:chOff x="6730350" y="2315900"/>
            <a:chExt cx="257700" cy="420100"/>
          </a:xfrm>
        </p:grpSpPr>
        <p:sp>
          <p:nvSpPr>
            <p:cNvPr id="329" name="Google Shape;329;p2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30" name="Google Shape;330;p2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31" name="Google Shape;331;p2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32" name="Google Shape;332;p2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33" name="Google Shape;333;p2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2" name="Picture 1">
            <a:extLst>
              <a:ext uri="{FF2B5EF4-FFF2-40B4-BE49-F238E27FC236}">
                <a16:creationId xmlns:a16="http://schemas.microsoft.com/office/drawing/2014/main" id="{FF28F6F1-B825-45C7-81BA-2AC0C1CABA3F}"/>
              </a:ext>
            </a:extLst>
          </p:cNvPr>
          <p:cNvPicPr>
            <a:picLocks noChangeAspect="1"/>
          </p:cNvPicPr>
          <p:nvPr/>
        </p:nvPicPr>
        <p:blipFill>
          <a:blip r:embed="rId3"/>
          <a:stretch>
            <a:fillRect/>
          </a:stretch>
        </p:blipFill>
        <p:spPr>
          <a:xfrm>
            <a:off x="742600" y="507035"/>
            <a:ext cx="8401399" cy="3702100"/>
          </a:xfrm>
          <a:prstGeom prst="rect">
            <a:avLst/>
          </a:prstGeom>
        </p:spPr>
      </p:pic>
      <p:sp>
        <p:nvSpPr>
          <p:cNvPr id="3" name="Rectangle 2">
            <a:extLst>
              <a:ext uri="{FF2B5EF4-FFF2-40B4-BE49-F238E27FC236}">
                <a16:creationId xmlns:a16="http://schemas.microsoft.com/office/drawing/2014/main" id="{E24C1B68-DF3E-4117-B85C-D4D3935F940D}"/>
              </a:ext>
            </a:extLst>
          </p:cNvPr>
          <p:cNvSpPr/>
          <p:nvPr/>
        </p:nvSpPr>
        <p:spPr>
          <a:xfrm>
            <a:off x="1" y="4209135"/>
            <a:ext cx="9144000" cy="93436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Insights: This is the gross income chart during Q1 showing a forecast for the next 2 months in a decline if the business continuous on the same trend.  </a:t>
            </a:r>
            <a:endParaRPr lang="en-NG" dirty="0"/>
          </a:p>
        </p:txBody>
      </p:sp>
      <p:sp>
        <p:nvSpPr>
          <p:cNvPr id="4" name="TextBox 3">
            <a:extLst>
              <a:ext uri="{FF2B5EF4-FFF2-40B4-BE49-F238E27FC236}">
                <a16:creationId xmlns:a16="http://schemas.microsoft.com/office/drawing/2014/main" id="{D771CEEF-FD62-4C01-A029-7435B1E66DAF}"/>
              </a:ext>
            </a:extLst>
          </p:cNvPr>
          <p:cNvSpPr txBox="1"/>
          <p:nvPr/>
        </p:nvSpPr>
        <p:spPr>
          <a:xfrm>
            <a:off x="769545" y="127819"/>
            <a:ext cx="2009869" cy="307777"/>
          </a:xfrm>
          <a:prstGeom prst="rect">
            <a:avLst/>
          </a:prstGeom>
          <a:noFill/>
        </p:spPr>
        <p:txBody>
          <a:bodyPr wrap="square" rtlCol="0">
            <a:spAutoFit/>
          </a:bodyPr>
          <a:lstStyle/>
          <a:p>
            <a:r>
              <a:rPr lang="en-US" dirty="0"/>
              <a:t>FORECAST</a:t>
            </a:r>
            <a:endParaRPr lang="en-NG"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9"/>
          <p:cNvSpPr txBox="1">
            <a:spLocks noGrp="1"/>
          </p:cNvSpPr>
          <p:nvPr>
            <p:ph type="body" idx="1"/>
          </p:nvPr>
        </p:nvSpPr>
        <p:spPr>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a:t>You can insert graphs from Excel or Google Sheets</a:t>
            </a:r>
            <a:endParaRPr/>
          </a:p>
        </p:txBody>
      </p:sp>
      <p:sp>
        <p:nvSpPr>
          <p:cNvPr id="342" name="Google Shape;342;p2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cxnSp>
        <p:nvCxnSpPr>
          <p:cNvPr id="343" name="Google Shape;343;p29"/>
          <p:cNvCxnSpPr/>
          <p:nvPr/>
        </p:nvCxnSpPr>
        <p:spPr>
          <a:xfrm>
            <a:off x="952500" y="1074701"/>
            <a:ext cx="7239000" cy="0"/>
          </a:xfrm>
          <a:prstGeom prst="straightConnector1">
            <a:avLst/>
          </a:prstGeom>
          <a:noFill/>
          <a:ln w="9525" cap="flat" cmpd="sng">
            <a:solidFill>
              <a:schemeClr val="lt1"/>
            </a:solidFill>
            <a:prstDash val="solid"/>
            <a:round/>
            <a:headEnd type="none" w="med" len="med"/>
            <a:tailEnd type="none" w="med" len="med"/>
          </a:ln>
        </p:spPr>
      </p:cxnSp>
      <p:cxnSp>
        <p:nvCxnSpPr>
          <p:cNvPr id="344" name="Google Shape;344;p29"/>
          <p:cNvCxnSpPr/>
          <p:nvPr/>
        </p:nvCxnSpPr>
        <p:spPr>
          <a:xfrm>
            <a:off x="952500" y="1784183"/>
            <a:ext cx="7239000" cy="0"/>
          </a:xfrm>
          <a:prstGeom prst="straightConnector1">
            <a:avLst/>
          </a:prstGeom>
          <a:noFill/>
          <a:ln w="9525" cap="flat" cmpd="sng">
            <a:solidFill>
              <a:schemeClr val="lt1"/>
            </a:solidFill>
            <a:prstDash val="solid"/>
            <a:round/>
            <a:headEnd type="none" w="med" len="med"/>
            <a:tailEnd type="none" w="med" len="med"/>
          </a:ln>
        </p:spPr>
      </p:cxnSp>
      <p:cxnSp>
        <p:nvCxnSpPr>
          <p:cNvPr id="345" name="Google Shape;345;p29"/>
          <p:cNvCxnSpPr/>
          <p:nvPr/>
        </p:nvCxnSpPr>
        <p:spPr>
          <a:xfrm>
            <a:off x="952500" y="2493664"/>
            <a:ext cx="7239000" cy="0"/>
          </a:xfrm>
          <a:prstGeom prst="straightConnector1">
            <a:avLst/>
          </a:prstGeom>
          <a:noFill/>
          <a:ln w="9525" cap="flat" cmpd="sng">
            <a:solidFill>
              <a:schemeClr val="lt1"/>
            </a:solidFill>
            <a:prstDash val="solid"/>
            <a:round/>
            <a:headEnd type="none" w="med" len="med"/>
            <a:tailEnd type="none" w="med" len="med"/>
          </a:ln>
        </p:spPr>
      </p:cxnSp>
      <p:cxnSp>
        <p:nvCxnSpPr>
          <p:cNvPr id="346" name="Google Shape;346;p29"/>
          <p:cNvCxnSpPr/>
          <p:nvPr/>
        </p:nvCxnSpPr>
        <p:spPr>
          <a:xfrm>
            <a:off x="952500" y="3203146"/>
            <a:ext cx="7239000" cy="0"/>
          </a:xfrm>
          <a:prstGeom prst="straightConnector1">
            <a:avLst/>
          </a:prstGeom>
          <a:noFill/>
          <a:ln w="9525" cap="flat" cmpd="sng">
            <a:solidFill>
              <a:schemeClr val="lt1"/>
            </a:solidFill>
            <a:prstDash val="solid"/>
            <a:round/>
            <a:headEnd type="none" w="med" len="med"/>
            <a:tailEnd type="none" w="med" len="med"/>
          </a:ln>
        </p:spPr>
      </p:cxnSp>
      <p:cxnSp>
        <p:nvCxnSpPr>
          <p:cNvPr id="347" name="Google Shape;347;p29"/>
          <p:cNvCxnSpPr/>
          <p:nvPr/>
        </p:nvCxnSpPr>
        <p:spPr>
          <a:xfrm>
            <a:off x="952500" y="3934526"/>
            <a:ext cx="7239000" cy="0"/>
          </a:xfrm>
          <a:prstGeom prst="straightConnector1">
            <a:avLst/>
          </a:prstGeom>
          <a:noFill/>
          <a:ln w="9525" cap="flat" cmpd="sng">
            <a:solidFill>
              <a:schemeClr val="lt1"/>
            </a:solidFill>
            <a:prstDash val="solid"/>
            <a:round/>
            <a:headEnd type="none" w="med" len="med"/>
            <a:tailEnd type="none" w="med" len="med"/>
          </a:ln>
        </p:spPr>
      </p:cxnSp>
      <p:sp>
        <p:nvSpPr>
          <p:cNvPr id="348" name="Google Shape;348;p29"/>
          <p:cNvSpPr txBox="1"/>
          <p:nvPr/>
        </p:nvSpPr>
        <p:spPr>
          <a:xfrm>
            <a:off x="883015" y="915950"/>
            <a:ext cx="3579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Barlow"/>
                <a:ea typeface="Barlow"/>
                <a:cs typeface="Barlow"/>
                <a:sym typeface="Barlow"/>
              </a:rPr>
              <a:t>4000</a:t>
            </a:r>
            <a:endParaRPr sz="1000">
              <a:solidFill>
                <a:schemeClr val="dk2"/>
              </a:solidFill>
              <a:latin typeface="Barlow"/>
              <a:ea typeface="Barlow"/>
              <a:cs typeface="Barlow"/>
              <a:sym typeface="Barlow"/>
            </a:endParaRPr>
          </a:p>
          <a:p>
            <a:pPr marL="0" marR="0" lvl="0" indent="0" algn="r" rtl="0">
              <a:lnSpc>
                <a:spcPct val="100000"/>
              </a:lnSpc>
              <a:spcBef>
                <a:spcPts val="4400"/>
              </a:spcBef>
              <a:spcAft>
                <a:spcPts val="0"/>
              </a:spcAft>
              <a:buNone/>
            </a:pPr>
            <a:r>
              <a:rPr lang="en" sz="1000">
                <a:solidFill>
                  <a:schemeClr val="dk2"/>
                </a:solidFill>
                <a:latin typeface="Barlow"/>
                <a:ea typeface="Barlow"/>
                <a:cs typeface="Barlow"/>
                <a:sym typeface="Barlow"/>
              </a:rPr>
              <a:t>3000</a:t>
            </a:r>
            <a:endParaRPr sz="1000">
              <a:solidFill>
                <a:schemeClr val="dk2"/>
              </a:solidFill>
              <a:latin typeface="Barlow"/>
              <a:ea typeface="Barlow"/>
              <a:cs typeface="Barlow"/>
              <a:sym typeface="Barlow"/>
            </a:endParaRPr>
          </a:p>
          <a:p>
            <a:pPr marL="0" marR="0" lvl="0" indent="0" algn="r" rtl="0">
              <a:lnSpc>
                <a:spcPct val="100000"/>
              </a:lnSpc>
              <a:spcBef>
                <a:spcPts val="4400"/>
              </a:spcBef>
              <a:spcAft>
                <a:spcPts val="0"/>
              </a:spcAft>
              <a:buNone/>
            </a:pPr>
            <a:r>
              <a:rPr lang="en" sz="1000">
                <a:solidFill>
                  <a:schemeClr val="dk2"/>
                </a:solidFill>
                <a:latin typeface="Barlow"/>
                <a:ea typeface="Barlow"/>
                <a:cs typeface="Barlow"/>
                <a:sym typeface="Barlow"/>
              </a:rPr>
              <a:t>2000</a:t>
            </a:r>
            <a:endParaRPr sz="1000">
              <a:solidFill>
                <a:schemeClr val="dk2"/>
              </a:solidFill>
              <a:latin typeface="Barlow"/>
              <a:ea typeface="Barlow"/>
              <a:cs typeface="Barlow"/>
              <a:sym typeface="Barlow"/>
            </a:endParaRPr>
          </a:p>
          <a:p>
            <a:pPr marL="0" marR="0" lvl="0" indent="0" algn="r" rtl="0">
              <a:lnSpc>
                <a:spcPct val="100000"/>
              </a:lnSpc>
              <a:spcBef>
                <a:spcPts val="4400"/>
              </a:spcBef>
              <a:spcAft>
                <a:spcPts val="0"/>
              </a:spcAft>
              <a:buNone/>
            </a:pPr>
            <a:r>
              <a:rPr lang="en" sz="1000">
                <a:solidFill>
                  <a:schemeClr val="dk2"/>
                </a:solidFill>
                <a:latin typeface="Barlow"/>
                <a:ea typeface="Barlow"/>
                <a:cs typeface="Barlow"/>
                <a:sym typeface="Barlow"/>
              </a:rPr>
              <a:t>1000</a:t>
            </a:r>
            <a:endParaRPr sz="1000">
              <a:solidFill>
                <a:schemeClr val="dk2"/>
              </a:solidFill>
              <a:latin typeface="Barlow"/>
              <a:ea typeface="Barlow"/>
              <a:cs typeface="Barlow"/>
              <a:sym typeface="Barlow"/>
            </a:endParaRPr>
          </a:p>
          <a:p>
            <a:pPr marL="0" marR="0" lvl="0" indent="0" algn="r" rtl="0">
              <a:lnSpc>
                <a:spcPct val="100000"/>
              </a:lnSpc>
              <a:spcBef>
                <a:spcPts val="4400"/>
              </a:spcBef>
              <a:spcAft>
                <a:spcPts val="4400"/>
              </a:spcAft>
              <a:buNone/>
            </a:pPr>
            <a:r>
              <a:rPr lang="en" sz="1000">
                <a:solidFill>
                  <a:schemeClr val="dk2"/>
                </a:solidFill>
                <a:latin typeface="Barlow"/>
                <a:ea typeface="Barlow"/>
                <a:cs typeface="Barlow"/>
                <a:sym typeface="Barlow"/>
              </a:rPr>
              <a:t>0</a:t>
            </a:r>
            <a:endParaRPr sz="1000">
              <a:solidFill>
                <a:schemeClr val="dk2"/>
              </a:solidFill>
              <a:latin typeface="Barlow"/>
              <a:ea typeface="Barlow"/>
              <a:cs typeface="Barlow"/>
              <a:sym typeface="Barlow"/>
            </a:endParaRPr>
          </a:p>
        </p:txBody>
      </p:sp>
      <p:sp>
        <p:nvSpPr>
          <p:cNvPr id="349" name="Google Shape;349;p29"/>
          <p:cNvSpPr/>
          <p:nvPr/>
        </p:nvSpPr>
        <p:spPr>
          <a:xfrm>
            <a:off x="1572782" y="23809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9"/>
          <p:cNvSpPr/>
          <p:nvPr/>
        </p:nvSpPr>
        <p:spPr>
          <a:xfrm>
            <a:off x="1887026" y="1986874"/>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9"/>
          <p:cNvSpPr/>
          <p:nvPr/>
        </p:nvSpPr>
        <p:spPr>
          <a:xfrm>
            <a:off x="2201270" y="24936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9"/>
          <p:cNvSpPr/>
          <p:nvPr/>
        </p:nvSpPr>
        <p:spPr>
          <a:xfrm>
            <a:off x="3325786" y="26947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9"/>
          <p:cNvSpPr/>
          <p:nvPr/>
        </p:nvSpPr>
        <p:spPr>
          <a:xfrm>
            <a:off x="3640031" y="2096344"/>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9"/>
          <p:cNvSpPr/>
          <p:nvPr/>
        </p:nvSpPr>
        <p:spPr>
          <a:xfrm>
            <a:off x="3954275" y="12290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9"/>
          <p:cNvSpPr/>
          <p:nvPr/>
        </p:nvSpPr>
        <p:spPr>
          <a:xfrm>
            <a:off x="5078791" y="21401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5393035" y="1074577"/>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5707280" y="23225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6831796" y="27531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7146040" y="1293620"/>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7460284" y="16074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0F126083-1327-45A5-962E-FA74E51E06EF}"/>
              </a:ext>
            </a:extLst>
          </p:cNvPr>
          <p:cNvPicPr>
            <a:picLocks noChangeAspect="1"/>
          </p:cNvPicPr>
          <p:nvPr/>
        </p:nvPicPr>
        <p:blipFill>
          <a:blip r:embed="rId3"/>
          <a:stretch>
            <a:fillRect/>
          </a:stretch>
        </p:blipFill>
        <p:spPr>
          <a:xfrm>
            <a:off x="0" y="0"/>
            <a:ext cx="9144000" cy="514349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dk1"/>
            </a:gs>
          </a:gsLst>
          <a:path path="circle">
            <a:fillToRect l="100000" b="100000"/>
          </a:path>
          <a:tileRect t="-100000" r="-100000"/>
        </a:gradFill>
        <a:effectLst/>
      </p:bgPr>
    </p:bg>
    <p:spTree>
      <p:nvGrpSpPr>
        <p:cNvPr id="1" name="Shape 376"/>
        <p:cNvGrpSpPr/>
        <p:nvPr/>
      </p:nvGrpSpPr>
      <p:grpSpPr>
        <a:xfrm>
          <a:off x="0" y="0"/>
          <a:ext cx="0" cy="0"/>
          <a:chOff x="0" y="0"/>
          <a:chExt cx="0" cy="0"/>
        </a:xfrm>
      </p:grpSpPr>
      <p:pic>
        <p:nvPicPr>
          <p:cNvPr id="383" name="Google Shape;383;p31"/>
          <p:cNvPicPr preferRelativeResize="0"/>
          <p:nvPr/>
        </p:nvPicPr>
        <p:blipFill>
          <a:blip r:embed="rId3">
            <a:alphaModFix/>
          </a:blip>
          <a:stretch>
            <a:fillRect/>
          </a:stretch>
        </p:blipFill>
        <p:spPr>
          <a:xfrm flipV="1">
            <a:off x="6989800" y="3837300"/>
            <a:ext cx="2597800" cy="45719"/>
          </a:xfrm>
          <a:prstGeom prst="rect">
            <a:avLst/>
          </a:prstGeom>
          <a:noFill/>
          <a:ln>
            <a:noFill/>
          </a:ln>
        </p:spPr>
      </p:pic>
      <p:sp>
        <p:nvSpPr>
          <p:cNvPr id="377" name="Google Shape;377;p31"/>
          <p:cNvSpPr txBox="1">
            <a:spLocks noGrp="1"/>
          </p:cNvSpPr>
          <p:nvPr>
            <p:ph type="sldNum" sz="quarter"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384" name="Google Shape;384;p31"/>
          <p:cNvSpPr txBox="1">
            <a:spLocks noGrp="1"/>
          </p:cNvSpPr>
          <p:nvPr>
            <p:ph type="body" idx="4294967295"/>
          </p:nvPr>
        </p:nvSpPr>
        <p:spPr>
          <a:xfrm>
            <a:off x="0" y="0"/>
            <a:ext cx="8694738" cy="5143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400" dirty="0">
                <a:latin typeface="Bebas Neue"/>
                <a:ea typeface="Bebas Neue"/>
                <a:cs typeface="Bebas Neue"/>
                <a:sym typeface="Bebas Neue"/>
              </a:rPr>
              <a:t>INSIGHTS </a:t>
            </a:r>
            <a:endParaRPr sz="4400" dirty="0">
              <a:latin typeface="Bebas Neue"/>
              <a:ea typeface="Bebas Neue"/>
              <a:cs typeface="Bebas Neue"/>
              <a:sym typeface="Bebas Neue"/>
            </a:endParaRPr>
          </a:p>
          <a:p>
            <a:pPr>
              <a:lnSpc>
                <a:spcPct val="107000"/>
              </a:lnSpc>
              <a:spcAft>
                <a:spcPts val="800"/>
              </a:spcAft>
              <a:buFont typeface="Courier New" panose="02070309020205020404" pitchFamily="49" charset="0"/>
              <a:buChar char="o"/>
            </a:pPr>
            <a:r>
              <a:rPr lang="en-US" sz="1050" kern="100" dirty="0">
                <a:solidFill>
                  <a:schemeClr val="accent1"/>
                </a:solidFill>
                <a:latin typeface="Times New Roman" panose="02020603050405020304" pitchFamily="18" charset="0"/>
                <a:ea typeface="Calibri" panose="020F0502020204030204" pitchFamily="34" charset="0"/>
                <a:cs typeface="Times New Roman" panose="02020603050405020304" pitchFamily="18" charset="0"/>
              </a:rPr>
              <a:t> </a:t>
            </a:r>
            <a:r>
              <a:rPr lang="en-US" sz="1050" kern="1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Impact of Membership Cards</a:t>
            </a:r>
            <a:r>
              <a:rPr lang="en-US" sz="1000" kern="100" dirty="0">
                <a:latin typeface="Calibri" panose="020F0502020204030204" pitchFamily="34" charset="0"/>
                <a:ea typeface="Calibri" panose="020F0502020204030204" pitchFamily="34" charset="0"/>
                <a:cs typeface="Times New Roman" panose="02020603050405020304" pitchFamily="18" charset="0"/>
              </a:rPr>
              <a:t>: </a:t>
            </a: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Comparing the spending patterns of customers cardholders had equal transaction frequencies to non-card membership customers.</a:t>
            </a:r>
            <a:r>
              <a:rPr lang="en-US" sz="1000" kern="100" dirty="0">
                <a:latin typeface="Calibri" panose="020F0502020204030204" pitchFamily="34" charset="0"/>
                <a:ea typeface="Calibri" panose="020F0502020204030204" pitchFamily="34" charset="0"/>
                <a:cs typeface="Times New Roman" panose="02020603050405020304" pitchFamily="18" charset="0"/>
              </a:rPr>
              <a:t> </a:t>
            </a: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Loyalty Program Enhancements by offering exclusive discounts, rewards points, or personalized offers to encourage more customers to sign up and increase their shopping frequency.</a:t>
            </a:r>
            <a:endParaRPr lang="en-NG"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Courier New" panose="02070309020205020404" pitchFamily="49" charset="0"/>
              <a:buChar char="o"/>
            </a:pPr>
            <a:r>
              <a:rPr lang="en-US" sz="10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 Identifying Monthly Sales Performance: Yangon branch was the best performing branch in March. - plan targeted promotions and marketing campaigns across all branches to boost sales. </a:t>
            </a:r>
            <a:endParaRPr lang="en-NG"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Courier New" panose="02070309020205020404" pitchFamily="49" charset="0"/>
              <a:buChar char="o"/>
            </a:pP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 Determining Total Revenue and Opportunities to Increase Sales: Naypyitaw generated the most revenue in Q1, via gross income. </a:t>
            </a:r>
            <a:r>
              <a:rPr lang="en-US" sz="1000" kern="100" dirty="0">
                <a:latin typeface="Times New Roman" panose="02020603050405020304" pitchFamily="18" charset="0"/>
                <a:ea typeface="Calibri" panose="020F0502020204030204" pitchFamily="34" charset="0"/>
                <a:cs typeface="Times New Roman" panose="02020603050405020304" pitchFamily="18" charset="0"/>
              </a:rPr>
              <a:t>-</a:t>
            </a: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 Consider strategies such as bundling, discounts to improve their sales.</a:t>
            </a:r>
            <a:endParaRPr lang="en-NG"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Courier New" panose="02070309020205020404" pitchFamily="49" charset="0"/>
              <a:buChar char="o"/>
            </a:pP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 Identifying Consumer and Gender to Target for Specific Product Lines: Fashion Accessories was the most purchased product line amongst female customers - Develop Targeted Marketing </a:t>
            </a:r>
            <a:endParaRPr lang="en-NG"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Courier New" panose="02070309020205020404" pitchFamily="49" charset="0"/>
              <a:buChar char="o"/>
            </a:pP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 Preferred Day and Time of the Week:. With Saturday and Tuesday being the busiest across the branches  - Optimized scheduled in optimizing store operations, staffing, and promotional activities during peak sales period.</a:t>
            </a:r>
            <a:endParaRPr lang="en-US" sz="1000" kern="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Font typeface="Courier New" panose="02070309020205020404" pitchFamily="49" charset="0"/>
              <a:buChar char="o"/>
            </a:pPr>
            <a:r>
              <a:rPr lang="en-US" sz="1000" kern="100" dirty="0">
                <a:effectLst/>
                <a:latin typeface="Times New Roman" panose="02020603050405020304" pitchFamily="18" charset="0"/>
                <a:ea typeface="Calibri" panose="020F0502020204030204" pitchFamily="34" charset="0"/>
                <a:cs typeface="Times New Roman" panose="02020603050405020304" pitchFamily="18" charset="0"/>
              </a:rPr>
              <a:t> Preferred Means of Payment Amongst Customers: Among the 3 branches, Yangon has done the most effort to implement the cashless policy. </a:t>
            </a:r>
            <a:endParaRPr sz="1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17CAD5-CFEF-4F49-A473-7F474FF46267}"/>
              </a:ext>
            </a:extLst>
          </p:cNvPr>
          <p:cNvSpPr>
            <a:spLocks noGrp="1"/>
          </p:cNvSpPr>
          <p:nvPr>
            <p:ph type="body" idx="1"/>
          </p:nvPr>
        </p:nvSpPr>
        <p:spPr/>
        <p:txBody>
          <a:bodyPr/>
          <a:lstStyle/>
          <a:p>
            <a:pPr marL="0" indent="0">
              <a:buNone/>
            </a:pPr>
            <a:r>
              <a:rPr lang="en-US" sz="3200" b="1" kern="100" dirty="0">
                <a:latin typeface="Times New Roman" panose="02020603050405020304" pitchFamily="18" charset="0"/>
                <a:ea typeface="Calibri" panose="020F0502020204030204" pitchFamily="34" charset="0"/>
                <a:cs typeface="Times New Roman" panose="02020603050405020304" pitchFamily="18" charset="0"/>
              </a:rPr>
              <a:t>RECOMMENDATIONS</a:t>
            </a:r>
            <a:endPar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6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Identified that the 3 branches are underperforming and need to investigate the reasons for low sales. Consider strategies such as bundling, targeted promotions, discounts, or better placement within the store to improve their sales. Additionally, cut back on costs of goods, procurement and other miscellaneous expenses while also increasing profit from 5% to 8%   to increase overall revenue</a:t>
            </a:r>
            <a:endParaRPr lang="en-NG" sz="1600" dirty="0">
              <a:solidFill>
                <a:schemeClr val="tx1"/>
              </a:solidFill>
            </a:endParaRPr>
          </a:p>
        </p:txBody>
      </p:sp>
      <p:sp>
        <p:nvSpPr>
          <p:cNvPr id="3" name="Slide Number Placeholder 2">
            <a:extLst>
              <a:ext uri="{FF2B5EF4-FFF2-40B4-BE49-F238E27FC236}">
                <a16:creationId xmlns:a16="http://schemas.microsoft.com/office/drawing/2014/main" id="{11682E28-C990-4A3E-A96B-26CB0C9D7C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1456089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3"/>
          <p:cNvSpPr txBox="1">
            <a:spLocks noGrp="1"/>
          </p:cNvSpPr>
          <p:nvPr>
            <p:ph type="sldNum" sz="quarter"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403" name="Google Shape;403;p33"/>
          <p:cNvSpPr txBox="1">
            <a:spLocks noGrp="1"/>
          </p:cNvSpPr>
          <p:nvPr>
            <p:ph type="ctrTitle" idx="4294967295"/>
          </p:nvPr>
        </p:nvSpPr>
        <p:spPr>
          <a:xfrm>
            <a:off x="0" y="769938"/>
            <a:ext cx="4100513" cy="115887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600">
                <a:solidFill>
                  <a:schemeClr val="accent2"/>
                </a:solidFill>
              </a:rPr>
              <a:t>Thanks!</a:t>
            </a:r>
            <a:endParaRPr sz="9600">
              <a:solidFill>
                <a:schemeClr val="accent2"/>
              </a:solidFill>
            </a:endParaRPr>
          </a:p>
        </p:txBody>
      </p:sp>
      <p:sp>
        <p:nvSpPr>
          <p:cNvPr id="404" name="Google Shape;404;p33"/>
          <p:cNvSpPr txBox="1">
            <a:spLocks noGrp="1"/>
          </p:cNvSpPr>
          <p:nvPr>
            <p:ph type="subTitle" idx="4294967295"/>
          </p:nvPr>
        </p:nvSpPr>
        <p:spPr>
          <a:xfrm>
            <a:off x="0" y="1968500"/>
            <a:ext cx="6853238" cy="2578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TO EVERYONE WHO MADE THIS RESOURCE AVAILABLE</a:t>
            </a:r>
          </a:p>
          <a:p>
            <a:pPr marL="0" lvl="0" indent="0" algn="l" rtl="0">
              <a:spcBef>
                <a:spcPts val="0"/>
              </a:spcBef>
              <a:spcAft>
                <a:spcPts val="0"/>
              </a:spcAft>
              <a:buNone/>
            </a:pPr>
            <a:endParaRPr lang="en" b="1" dirty="0"/>
          </a:p>
          <a:p>
            <a:pPr marL="0" lvl="0" indent="0" algn="l" rtl="0">
              <a:spcBef>
                <a:spcPts val="0"/>
              </a:spcBef>
              <a:spcAft>
                <a:spcPts val="0"/>
              </a:spcAft>
              <a:buNone/>
            </a:pPr>
            <a:endParaRPr lang="en" b="1" dirty="0"/>
          </a:p>
          <a:p>
            <a:pPr marL="0" lvl="0" indent="0" algn="l" rtl="0">
              <a:spcBef>
                <a:spcPts val="0"/>
              </a:spcBef>
              <a:spcAft>
                <a:spcPts val="0"/>
              </a:spcAft>
              <a:buNone/>
            </a:pPr>
            <a:r>
              <a:rPr lang="en" b="1" dirty="0">
                <a:solidFill>
                  <a:schemeClr val="tx1"/>
                </a:solidFill>
              </a:rPr>
              <a:t>Any questions?</a:t>
            </a:r>
            <a:r>
              <a:rPr lang="en" dirty="0">
                <a:solidFill>
                  <a:schemeClr val="tx1"/>
                </a:solidFill>
              </a:rPr>
              <a:t>You can find me on twitter:</a:t>
            </a:r>
            <a:endParaRPr dirty="0">
              <a:solidFill>
                <a:schemeClr val="tx1"/>
              </a:solidFill>
            </a:endParaRPr>
          </a:p>
          <a:p>
            <a:pPr marL="457200" lvl="0" indent="-381000" algn="l" rtl="0">
              <a:spcBef>
                <a:spcPts val="800"/>
              </a:spcBef>
              <a:spcAft>
                <a:spcPts val="0"/>
              </a:spcAft>
              <a:buSzPts val="2400"/>
              <a:buChar char="▸"/>
            </a:pPr>
            <a:r>
              <a:rPr lang="en" dirty="0">
                <a:solidFill>
                  <a:schemeClr val="tx1"/>
                </a:solidFill>
              </a:rPr>
              <a:t>@thatgirl_og3</a:t>
            </a:r>
            <a:endParaRPr dirty="0">
              <a:solidFill>
                <a:schemeClr val="tx1"/>
              </a:solidFill>
            </a:endParaRPr>
          </a:p>
        </p:txBody>
      </p:sp>
      <p:pic>
        <p:nvPicPr>
          <p:cNvPr id="402" name="Google Shape;402;p33"/>
          <p:cNvPicPr preferRelativeResize="0"/>
          <p:nvPr/>
        </p:nvPicPr>
        <p:blipFill rotWithShape="1">
          <a:blip r:embed="rId3">
            <a:alphaModFix/>
          </a:blip>
          <a:srcRect r="10785" b="24812"/>
          <a:stretch/>
        </p:blipFill>
        <p:spPr>
          <a:xfrm>
            <a:off x="2680425" y="1507700"/>
            <a:ext cx="6463500" cy="3636000"/>
          </a:xfrm>
          <a:prstGeom prst="triangle">
            <a:avLst>
              <a:gd name="adj" fmla="val 100000"/>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4" descr="Hand holding welcome sign"/>
          <p:cNvPicPr preferRelativeResize="0"/>
          <p:nvPr/>
        </p:nvPicPr>
        <p:blipFill>
          <a:blip r:embed="rId3"/>
          <a:srcRect t="7809" b="7809"/>
          <a:stretch/>
        </p:blipFill>
        <p:spPr>
          <a:xfrm>
            <a:off x="2680500" y="1507500"/>
            <a:ext cx="6463500" cy="3636000"/>
          </a:xfrm>
          <a:prstGeom prst="triangle">
            <a:avLst>
              <a:gd name="adj" fmla="val 100000"/>
            </a:avLst>
          </a:prstGeom>
          <a:noFill/>
          <a:ln>
            <a:noFill/>
          </a:ln>
        </p:spPr>
      </p:pic>
      <p:sp>
        <p:nvSpPr>
          <p:cNvPr id="101" name="Google Shape;101;p14"/>
          <p:cNvSpPr txBox="1">
            <a:spLocks noGrp="1"/>
          </p:cNvSpPr>
          <p:nvPr>
            <p:ph type="sldNum" sz="quarter"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99" name="Google Shape;99;p14"/>
          <p:cNvSpPr txBox="1">
            <a:spLocks noGrp="1"/>
          </p:cNvSpPr>
          <p:nvPr>
            <p:ph type="ctrTitle" idx="4294967295"/>
          </p:nvPr>
        </p:nvSpPr>
        <p:spPr>
          <a:xfrm>
            <a:off x="407993" y="240985"/>
            <a:ext cx="4545013" cy="115887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400" dirty="0">
                <a:solidFill>
                  <a:schemeClr val="tx1"/>
                </a:solidFill>
              </a:rPr>
              <a:t>TABLE OF CONTENT</a:t>
            </a:r>
            <a:br>
              <a:rPr lang="en" sz="9600" dirty="0">
                <a:solidFill>
                  <a:schemeClr val="accent2"/>
                </a:solidFill>
              </a:rPr>
            </a:br>
            <a:endParaRPr sz="9600" dirty="0">
              <a:solidFill>
                <a:schemeClr val="accent2"/>
              </a:solidFill>
            </a:endParaRPr>
          </a:p>
        </p:txBody>
      </p:sp>
      <p:sp>
        <p:nvSpPr>
          <p:cNvPr id="100" name="Google Shape;100;p14"/>
          <p:cNvSpPr txBox="1">
            <a:spLocks noGrp="1"/>
          </p:cNvSpPr>
          <p:nvPr>
            <p:ph type="subTitle" idx="4294967295"/>
          </p:nvPr>
        </p:nvSpPr>
        <p:spPr>
          <a:xfrm>
            <a:off x="0" y="2276475"/>
            <a:ext cx="4102100" cy="2705100"/>
          </a:xfrm>
          <a:prstGeom prst="rect">
            <a:avLst/>
          </a:prstGeom>
        </p:spPr>
        <p:txBody>
          <a:bodyPr spcFirstLastPara="1" wrap="square" lIns="0" tIns="0" rIns="0" bIns="0" anchor="t" anchorCtr="0">
            <a:noAutofit/>
          </a:bodyPr>
          <a:lstStyle/>
          <a:p>
            <a:pPr marL="342900" indent="-342900">
              <a:buFont typeface="Wingdings" panose="05000000000000000000" pitchFamily="2" charset="2"/>
              <a:buChar char="§"/>
            </a:pPr>
            <a:r>
              <a:rPr lang="en" sz="2000" dirty="0"/>
              <a:t>INTRODUCTION</a:t>
            </a:r>
            <a:endParaRPr sz="2000" dirty="0"/>
          </a:p>
          <a:p>
            <a:pPr marL="342900" indent="-342900">
              <a:spcBef>
                <a:spcPts val="800"/>
              </a:spcBef>
              <a:buClr>
                <a:schemeClr val="dk1"/>
              </a:buClr>
              <a:buSzPts val="1100"/>
              <a:buFont typeface="Wingdings" panose="05000000000000000000" pitchFamily="2" charset="2"/>
              <a:buChar char="§"/>
            </a:pPr>
            <a:r>
              <a:rPr lang="en" sz="2000" dirty="0"/>
              <a:t>PROBLEM STATEMENT</a:t>
            </a:r>
          </a:p>
          <a:p>
            <a:pPr marL="342900" indent="-342900">
              <a:spcBef>
                <a:spcPts val="800"/>
              </a:spcBef>
              <a:buClr>
                <a:schemeClr val="dk1"/>
              </a:buClr>
              <a:buSzPts val="1100"/>
              <a:buFont typeface="Wingdings" panose="05000000000000000000" pitchFamily="2" charset="2"/>
              <a:buChar char="§"/>
            </a:pPr>
            <a:r>
              <a:rPr lang="en" sz="2000" dirty="0"/>
              <a:t>REVIEW OBJECTIVE</a:t>
            </a:r>
          </a:p>
          <a:p>
            <a:pPr marL="342900" indent="-342900">
              <a:spcBef>
                <a:spcPts val="800"/>
              </a:spcBef>
              <a:buClr>
                <a:schemeClr val="dk1"/>
              </a:buClr>
              <a:buSzPts val="1100"/>
              <a:buFont typeface="Wingdings" panose="05000000000000000000" pitchFamily="2" charset="2"/>
              <a:buChar char="§"/>
            </a:pPr>
            <a:r>
              <a:rPr lang="en" sz="2000" dirty="0"/>
              <a:t>SALES DATA VISUALIZATIONS</a:t>
            </a:r>
          </a:p>
          <a:p>
            <a:pPr marL="342900" indent="-342900">
              <a:spcBef>
                <a:spcPts val="800"/>
              </a:spcBef>
              <a:buClr>
                <a:schemeClr val="dk1"/>
              </a:buClr>
              <a:buSzPts val="1100"/>
              <a:buFont typeface="Wingdings" panose="05000000000000000000" pitchFamily="2" charset="2"/>
              <a:buChar char="§"/>
            </a:pPr>
            <a:r>
              <a:rPr lang="en" sz="2000" dirty="0"/>
              <a:t>INSIGHTS &amp; RECOMMENDATIONS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body" idx="1"/>
          </p:nvPr>
        </p:nvSpPr>
        <p:spPr>
          <a:xfrm>
            <a:off x="1007699" y="896293"/>
            <a:ext cx="7258115" cy="2996697"/>
          </a:xfrm>
          <a:prstGeom prst="rect">
            <a:avLst/>
          </a:prstGeom>
        </p:spPr>
        <p:txBody>
          <a:bodyPr spcFirstLastPara="1" wrap="square" lIns="0" tIns="0" rIns="0" bIns="0" anchor="t" anchorCtr="0">
            <a:noAutofit/>
          </a:bodyPr>
          <a:lstStyle/>
          <a:p>
            <a:pPr marL="0" lvl="0" indent="0" algn="l" rtl="0">
              <a:spcBef>
                <a:spcPts val="0"/>
              </a:spcBef>
              <a:spcAft>
                <a:spcPts val="800"/>
              </a:spcAft>
              <a:buNone/>
            </a:pPr>
            <a:r>
              <a:rPr lang="en-US" dirty="0">
                <a:solidFill>
                  <a:schemeClr val="accent2"/>
                </a:solidFill>
              </a:rPr>
              <a:t>INTRODUCTION</a:t>
            </a:r>
          </a:p>
          <a:p>
            <a:pPr marL="0" indent="0">
              <a:spcAft>
                <a:spcPts val="800"/>
              </a:spcAft>
              <a:buNone/>
            </a:pPr>
            <a:r>
              <a:rPr lang="en-NG" sz="1800" kern="100" dirty="0">
                <a:effectLst/>
                <a:latin typeface="Calibri" panose="020F0502020204030204" pitchFamily="34" charset="0"/>
                <a:ea typeface="Calibri" panose="020F0502020204030204" pitchFamily="34" charset="0"/>
                <a:cs typeface="Times New Roman" panose="02020603050405020304" pitchFamily="18" charset="0"/>
              </a:rPr>
              <a:t>This project aims to provide a comprehensive understanding of the supermarket's dynamics and customer purchasing patterns. Using Microsoft Excel, we will explore and process the dataset, uncover key insights, and develop recommendations to help the supermarket achieve its operational and financial goals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NG"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800"/>
              </a:spcAft>
              <a:buNone/>
            </a:pPr>
            <a:endParaRPr dirty="0"/>
          </a:p>
        </p:txBody>
      </p:sp>
      <p:sp>
        <p:nvSpPr>
          <p:cNvPr id="107" name="Google Shape;107;p15"/>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2453488" y="474454"/>
            <a:ext cx="5842111" cy="60318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solidFill>
                  <a:schemeClr val="tx1"/>
                </a:solidFill>
              </a:rPr>
              <a:t>PROBLEM STATEMENT</a:t>
            </a:r>
            <a:endParaRPr dirty="0">
              <a:solidFill>
                <a:schemeClr val="tx1"/>
              </a:solidFill>
            </a:endParaRPr>
          </a:p>
        </p:txBody>
      </p:sp>
      <p:sp>
        <p:nvSpPr>
          <p:cNvPr id="113" name="Google Shape;113;p16"/>
          <p:cNvSpPr txBox="1">
            <a:spLocks noGrp="1"/>
          </p:cNvSpPr>
          <p:nvPr>
            <p:ph type="body" idx="1"/>
          </p:nvPr>
        </p:nvSpPr>
        <p:spPr>
          <a:prstGeom prst="rect">
            <a:avLst/>
          </a:prstGeom>
        </p:spPr>
        <p:txBody>
          <a:bodyPr spcFirstLastPara="1" wrap="square" lIns="0" tIns="0" rIns="0" bIns="0" anchor="t" anchorCtr="0">
            <a:noAutofit/>
          </a:bodyPr>
          <a:lstStyle/>
          <a:p>
            <a:pPr marL="0" lvl="0" indent="0" algn="l" rtl="0">
              <a:spcBef>
                <a:spcPts val="800"/>
              </a:spcBef>
              <a:spcAft>
                <a:spcPts val="800"/>
              </a:spcAft>
              <a:buNone/>
            </a:pPr>
            <a:r>
              <a:rPr lang="en" dirty="0"/>
              <a:t>The supermarket chain has experienced poor sales and revenue in recent times.</a:t>
            </a:r>
            <a:r>
              <a:rPr lang="en-US" dirty="0"/>
              <a:t> By analyzing sales data to identify popular products, impact of newly implemented loyalty cards, and sales performance thereby improving overall operational efficiency. The goal is to generate more revenue and expand the business.</a:t>
            </a:r>
            <a:r>
              <a:rPr lang="en" dirty="0"/>
              <a:t>  </a:t>
            </a:r>
            <a:endParaRPr lang="en-NG" dirty="0"/>
          </a:p>
        </p:txBody>
      </p:sp>
      <p:sp>
        <p:nvSpPr>
          <p:cNvPr id="114" name="Google Shape;114;p1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dirty="0"/>
          </a:p>
        </p:txBody>
      </p:sp>
      <p:grpSp>
        <p:nvGrpSpPr>
          <p:cNvPr id="115" name="Google Shape;115;p16"/>
          <p:cNvGrpSpPr/>
          <p:nvPr/>
        </p:nvGrpSpPr>
        <p:grpSpPr>
          <a:xfrm>
            <a:off x="259022" y="538300"/>
            <a:ext cx="367686" cy="599441"/>
            <a:chOff x="6730350" y="2315900"/>
            <a:chExt cx="257700" cy="420100"/>
          </a:xfrm>
        </p:grpSpPr>
        <p:sp>
          <p:nvSpPr>
            <p:cNvPr id="116" name="Google Shape;116;p16"/>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17" name="Google Shape;117;p16"/>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18" name="Google Shape;118;p16"/>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19" name="Google Shape;119;p16"/>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20" name="Google Shape;120;p16"/>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40" name="Google Shape;140;p17"/>
          <p:cNvSpPr txBox="1">
            <a:spLocks noGrp="1"/>
          </p:cNvSpPr>
          <p:nvPr>
            <p:ph type="sldNum" sz="quarter"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dirty="0"/>
          </a:p>
        </p:txBody>
      </p:sp>
      <p:sp>
        <p:nvSpPr>
          <p:cNvPr id="125" name="Google Shape;125;p17"/>
          <p:cNvSpPr txBox="1">
            <a:spLocks noGrp="1"/>
          </p:cNvSpPr>
          <p:nvPr>
            <p:ph type="ctrTitle" idx="4294967295"/>
          </p:nvPr>
        </p:nvSpPr>
        <p:spPr>
          <a:xfrm>
            <a:off x="854962" y="128380"/>
            <a:ext cx="5062538" cy="734343"/>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400" dirty="0">
                <a:solidFill>
                  <a:schemeClr val="accent2"/>
                </a:solidFill>
              </a:rPr>
              <a:t>Objective</a:t>
            </a:r>
            <a:endParaRPr sz="4400" dirty="0">
              <a:solidFill>
                <a:schemeClr val="accent2"/>
              </a:solidFill>
            </a:endParaRPr>
          </a:p>
        </p:txBody>
      </p:sp>
      <p:sp>
        <p:nvSpPr>
          <p:cNvPr id="126" name="Google Shape;126;p17"/>
          <p:cNvSpPr txBox="1">
            <a:spLocks noGrp="1"/>
          </p:cNvSpPr>
          <p:nvPr>
            <p:ph type="subTitle" idx="4294967295"/>
          </p:nvPr>
        </p:nvSpPr>
        <p:spPr>
          <a:xfrm>
            <a:off x="0" y="1147763"/>
            <a:ext cx="5062538" cy="1231900"/>
          </a:xfrm>
          <a:prstGeom prst="rect">
            <a:avLst/>
          </a:prstGeom>
        </p:spPr>
        <p:txBody>
          <a:bodyPr spcFirstLastPara="1" wrap="square" lIns="0" tIns="0" rIns="0" bIns="0" anchor="t" anchorCtr="0">
            <a:noAutofit/>
          </a:bodyPr>
          <a:lstStyle/>
          <a:p>
            <a:pPr marL="285750" indent="-285750">
              <a:spcAft>
                <a:spcPts val="800"/>
              </a:spcAft>
              <a:buFont typeface="Wingdings" panose="05000000000000000000" pitchFamily="2" charset="2"/>
              <a:buChar char="§"/>
            </a:pPr>
            <a:r>
              <a:rPr lang="en-US" sz="1400" kern="100" dirty="0">
                <a:latin typeface="Calibri" panose="020F0502020204030204" pitchFamily="34" charset="0"/>
                <a:ea typeface="Calibri" panose="020F0502020204030204" pitchFamily="34" charset="0"/>
                <a:cs typeface="Times New Roman" panose="02020603050405020304" pitchFamily="18" charset="0"/>
              </a:rPr>
              <a:t>T</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he impact of the membership cards that were introduced at the start of the year</a:t>
            </a:r>
          </a:p>
          <a:p>
            <a:pPr marL="285750" indent="-285750">
              <a:spcAft>
                <a:spcPts val="800"/>
              </a:spcAft>
              <a:buFont typeface="Wingdings" panose="05000000000000000000" pitchFamily="2" charset="2"/>
              <a:buChar char="§"/>
            </a:pPr>
            <a:r>
              <a:rPr lang="en-US" sz="1400" kern="100" dirty="0">
                <a:latin typeface="Calibri" panose="020F0502020204030204" pitchFamily="34" charset="0"/>
                <a:ea typeface="Calibri" panose="020F0502020204030204" pitchFamily="34" charset="0"/>
                <a:cs typeface="Times New Roman" panose="02020603050405020304" pitchFamily="18" charset="0"/>
              </a:rPr>
              <a:t>Identifying m</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onthly sales performance. </a:t>
            </a:r>
          </a:p>
          <a:p>
            <a:pPr marL="285750" indent="-285750">
              <a:spcAft>
                <a:spcPts val="800"/>
              </a:spcAft>
              <a:buFont typeface="Wingdings" panose="05000000000000000000" pitchFamily="2" charset="2"/>
              <a:buChar char="§"/>
            </a:pPr>
            <a:r>
              <a:rPr lang="en-US" sz="1400" kern="100" dirty="0">
                <a:latin typeface="Calibri" panose="020F0502020204030204" pitchFamily="34" charset="0"/>
                <a:ea typeface="Calibri" panose="020F0502020204030204" pitchFamily="34" charset="0"/>
                <a:cs typeface="Times New Roman" panose="02020603050405020304" pitchFamily="18" charset="0"/>
              </a:rPr>
              <a:t>Determining Total revenue and opportunity to increase sales. </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Identifying consumer and gender to target for specific product line</a:t>
            </a:r>
          </a:p>
          <a:p>
            <a:pPr marL="285750" indent="-285750">
              <a:spcAft>
                <a:spcPts val="800"/>
              </a:spcAft>
              <a:buFont typeface="Wingdings" panose="05000000000000000000" pitchFamily="2" charset="2"/>
              <a:buChar char="§"/>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Preferred day and time of the week with most sales</a:t>
            </a:r>
          </a:p>
          <a:p>
            <a:pPr marL="285750" indent="-285750">
              <a:spcAft>
                <a:spcPts val="800"/>
              </a:spcAft>
              <a:buFont typeface="Wingdings" panose="05000000000000000000" pitchFamily="2" charset="2"/>
              <a:buChar char="§"/>
            </a:pPr>
            <a:r>
              <a:rPr lang="en-US" sz="1400" kern="100" dirty="0">
                <a:latin typeface="Calibri" panose="020F0502020204030204" pitchFamily="34" charset="0"/>
                <a:ea typeface="Calibri" panose="020F0502020204030204" pitchFamily="34" charset="0"/>
                <a:cs typeface="Times New Roman" panose="02020603050405020304" pitchFamily="18" charset="0"/>
              </a:rPr>
              <a:t>P</a:t>
            </a: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referred means of payment amongst customer</a:t>
            </a:r>
            <a:endParaRPr lang="en-NG"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800"/>
              </a:spcAft>
              <a:buNone/>
            </a:pPr>
            <a:endParaRPr sz="1600" dirty="0"/>
          </a:p>
        </p:txBody>
      </p:sp>
      <p:sp>
        <p:nvSpPr>
          <p:cNvPr id="127" name="Google Shape;127;p17"/>
          <p:cNvSpPr/>
          <p:nvPr/>
        </p:nvSpPr>
        <p:spPr>
          <a:xfrm>
            <a:off x="6859228" y="4250686"/>
            <a:ext cx="352704" cy="33677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8" name="Google Shape;128;p17"/>
          <p:cNvGrpSpPr/>
          <p:nvPr/>
        </p:nvGrpSpPr>
        <p:grpSpPr>
          <a:xfrm>
            <a:off x="6735041" y="2010735"/>
            <a:ext cx="1511011" cy="1511390"/>
            <a:chOff x="6654650" y="3665275"/>
            <a:chExt cx="409100" cy="409125"/>
          </a:xfrm>
        </p:grpSpPr>
        <p:sp>
          <p:nvSpPr>
            <p:cNvPr id="129" name="Google Shape;129;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gradFill>
              <a:gsLst>
                <a:gs pos="0">
                  <a:schemeClr val="accent1"/>
                </a:gs>
                <a:gs pos="50000">
                  <a:schemeClr val="accent2"/>
                </a:gs>
                <a:gs pos="100000">
                  <a:schemeClr val="accent3"/>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gradFill>
              <a:gsLst>
                <a:gs pos="0">
                  <a:schemeClr val="accent1"/>
                </a:gs>
                <a:gs pos="50000">
                  <a:schemeClr val="accent2"/>
                </a:gs>
                <a:gs pos="100000">
                  <a:schemeClr val="accent3"/>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1" name="Google Shape;131;p17"/>
          <p:cNvGrpSpPr/>
          <p:nvPr/>
        </p:nvGrpSpPr>
        <p:grpSpPr>
          <a:xfrm rot="1056951">
            <a:off x="5418367" y="3889093"/>
            <a:ext cx="998267" cy="998380"/>
            <a:chOff x="570875" y="4322250"/>
            <a:chExt cx="443300" cy="443325"/>
          </a:xfrm>
        </p:grpSpPr>
        <p:sp>
          <p:nvSpPr>
            <p:cNvPr id="132" name="Google Shape;132;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gradFill>
              <a:gsLst>
                <a:gs pos="0">
                  <a:schemeClr val="accent1"/>
                </a:gs>
                <a:gs pos="50000">
                  <a:schemeClr val="accent2"/>
                </a:gs>
                <a:gs pos="100000">
                  <a:schemeClr val="accent3"/>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gradFill>
              <a:gsLst>
                <a:gs pos="0">
                  <a:schemeClr val="accent1"/>
                </a:gs>
                <a:gs pos="50000">
                  <a:schemeClr val="accent2"/>
                </a:gs>
                <a:gs pos="100000">
                  <a:schemeClr val="accent3"/>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gradFill>
              <a:gsLst>
                <a:gs pos="0">
                  <a:schemeClr val="accent1"/>
                </a:gs>
                <a:gs pos="50000">
                  <a:schemeClr val="accent2"/>
                </a:gs>
                <a:gs pos="100000">
                  <a:schemeClr val="accent3"/>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gradFill>
              <a:gsLst>
                <a:gs pos="0">
                  <a:schemeClr val="accent1"/>
                </a:gs>
                <a:gs pos="50000">
                  <a:schemeClr val="accent2"/>
                </a:gs>
                <a:gs pos="100000">
                  <a:schemeClr val="accent3"/>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6" name="Google Shape;136;p17"/>
          <p:cNvSpPr/>
          <p:nvPr/>
        </p:nvSpPr>
        <p:spPr>
          <a:xfrm rot="2466558">
            <a:off x="5077297" y="2652461"/>
            <a:ext cx="490022" cy="46789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17"/>
          <p:cNvSpPr/>
          <p:nvPr/>
        </p:nvSpPr>
        <p:spPr>
          <a:xfrm rot="-1609419">
            <a:off x="5793928" y="2946866"/>
            <a:ext cx="352636" cy="33670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17"/>
          <p:cNvSpPr/>
          <p:nvPr/>
        </p:nvSpPr>
        <p:spPr>
          <a:xfrm rot="2925970">
            <a:off x="7932137" y="3213621"/>
            <a:ext cx="264105" cy="25217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39;p17"/>
          <p:cNvSpPr/>
          <p:nvPr/>
        </p:nvSpPr>
        <p:spPr>
          <a:xfrm rot="-1609560">
            <a:off x="6833148" y="1524323"/>
            <a:ext cx="237924" cy="22717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18"/>
          <p:cNvSpPr txBox="1">
            <a:spLocks noGrp="1"/>
          </p:cNvSpPr>
          <p:nvPr>
            <p:ph type="title"/>
          </p:nvPr>
        </p:nvSpPr>
        <p:spPr>
          <a:xfrm>
            <a:off x="906242" y="4870451"/>
            <a:ext cx="7440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dirty="0"/>
          </a:p>
        </p:txBody>
      </p:sp>
      <p:sp>
        <p:nvSpPr>
          <p:cNvPr id="145" name="Google Shape;145;p18"/>
          <p:cNvSpPr txBox="1">
            <a:spLocks noGrp="1"/>
          </p:cNvSpPr>
          <p:nvPr>
            <p:ph type="body" idx="1"/>
          </p:nvPr>
        </p:nvSpPr>
        <p:spPr>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b="1" dirty="0"/>
              <a:t>WHITE</a:t>
            </a:r>
            <a:endParaRPr b="1" dirty="0"/>
          </a:p>
          <a:p>
            <a:pPr marL="0" lvl="0" indent="0" algn="l" rtl="0">
              <a:spcBef>
                <a:spcPts val="800"/>
              </a:spcBef>
              <a:spcAft>
                <a:spcPts val="800"/>
              </a:spcAft>
              <a:buNone/>
            </a:pPr>
            <a:r>
              <a:rPr lang="en" dirty="0"/>
              <a:t>Is the color of milk and fresh snow, the color produced by the combination of all the colors of the visible spectrum.</a:t>
            </a:r>
            <a:endParaRPr dirty="0"/>
          </a:p>
        </p:txBody>
      </p:sp>
      <p:sp>
        <p:nvSpPr>
          <p:cNvPr id="147" name="Google Shape;147;p18"/>
          <p:cNvSpPr txBox="1">
            <a:spLocks noGrp="1"/>
          </p:cNvSpPr>
          <p:nvPr>
            <p:ph type="body" idx="2"/>
          </p:nvPr>
        </p:nvSpPr>
        <p:spPr>
          <a:xfrm>
            <a:off x="4815599" y="1450962"/>
            <a:ext cx="3473100" cy="3222788"/>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b="1" dirty="0"/>
          </a:p>
        </p:txBody>
      </p:sp>
      <p:sp>
        <p:nvSpPr>
          <p:cNvPr id="148" name="Google Shape;148;p18"/>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dirty="0"/>
          </a:p>
        </p:txBody>
      </p:sp>
      <p:grpSp>
        <p:nvGrpSpPr>
          <p:cNvPr id="149" name="Google Shape;149;p18"/>
          <p:cNvGrpSpPr/>
          <p:nvPr/>
        </p:nvGrpSpPr>
        <p:grpSpPr>
          <a:xfrm>
            <a:off x="259022" y="538300"/>
            <a:ext cx="367686" cy="599441"/>
            <a:chOff x="6730350" y="2315900"/>
            <a:chExt cx="257700" cy="420100"/>
          </a:xfrm>
        </p:grpSpPr>
        <p:sp>
          <p:nvSpPr>
            <p:cNvPr id="150" name="Google Shape;150;p1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51" name="Google Shape;151;p1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52" name="Google Shape;152;p1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53" name="Google Shape;153;p1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54" name="Google Shape;154;p1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grpSp>
      <p:sp>
        <p:nvSpPr>
          <p:cNvPr id="2" name="Rectangle 1">
            <a:extLst>
              <a:ext uri="{FF2B5EF4-FFF2-40B4-BE49-F238E27FC236}">
                <a16:creationId xmlns:a16="http://schemas.microsoft.com/office/drawing/2014/main" id="{A6E45261-7AAD-4D38-BC41-2D94CA6580F5}"/>
              </a:ext>
            </a:extLst>
          </p:cNvPr>
          <p:cNvSpPr/>
          <p:nvPr/>
        </p:nvSpPr>
        <p:spPr>
          <a:xfrm>
            <a:off x="0" y="4344508"/>
            <a:ext cx="9144000" cy="798992"/>
          </a:xfrm>
          <a:prstGeom prst="rect">
            <a:avLst/>
          </a:prstGeom>
          <a:gradFill>
            <a:gsLst>
              <a:gs pos="50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bg1"/>
                </a:solidFill>
              </a:rPr>
              <a:t>Insights: In Q1, Yangon got the most customers with a total of 340, followed by Mandalay with 332 and then Naypyitaw. The customers also rated customer service for each branch with </a:t>
            </a:r>
            <a:r>
              <a:rPr lang="en-US" sz="1200" dirty="0" err="1">
                <a:solidFill>
                  <a:schemeClr val="bg1"/>
                </a:solidFill>
              </a:rPr>
              <a:t>Napyitaw</a:t>
            </a:r>
            <a:r>
              <a:rPr lang="en-US" sz="1200" dirty="0">
                <a:solidFill>
                  <a:schemeClr val="bg1"/>
                </a:solidFill>
              </a:rPr>
              <a:t> having the highest average of 7.07, followed by Yangon. </a:t>
            </a:r>
            <a:endParaRPr lang="en-NG" sz="1200" dirty="0">
              <a:solidFill>
                <a:schemeClr val="bg1"/>
              </a:solidFill>
            </a:endParaRPr>
          </a:p>
        </p:txBody>
      </p:sp>
      <p:pic>
        <p:nvPicPr>
          <p:cNvPr id="3" name="Picture 2">
            <a:extLst>
              <a:ext uri="{FF2B5EF4-FFF2-40B4-BE49-F238E27FC236}">
                <a16:creationId xmlns:a16="http://schemas.microsoft.com/office/drawing/2014/main" id="{6C51DB4E-1778-4168-AC79-0687D3F0564B}"/>
              </a:ext>
            </a:extLst>
          </p:cNvPr>
          <p:cNvPicPr>
            <a:picLocks noChangeAspect="1"/>
          </p:cNvPicPr>
          <p:nvPr/>
        </p:nvPicPr>
        <p:blipFill>
          <a:blip r:embed="rId3"/>
          <a:stretch>
            <a:fillRect/>
          </a:stretch>
        </p:blipFill>
        <p:spPr>
          <a:xfrm>
            <a:off x="4815599" y="1137741"/>
            <a:ext cx="4328401" cy="3206767"/>
          </a:xfrm>
          <a:prstGeom prst="rect">
            <a:avLst/>
          </a:prstGeom>
        </p:spPr>
      </p:pic>
      <p:sp>
        <p:nvSpPr>
          <p:cNvPr id="4" name="Rectangle: Rounded Corners 3">
            <a:extLst>
              <a:ext uri="{FF2B5EF4-FFF2-40B4-BE49-F238E27FC236}">
                <a16:creationId xmlns:a16="http://schemas.microsoft.com/office/drawing/2014/main" id="{C5EC3755-6390-430B-9379-7D77995CBBDD}"/>
              </a:ext>
            </a:extLst>
          </p:cNvPr>
          <p:cNvSpPr/>
          <p:nvPr/>
        </p:nvSpPr>
        <p:spPr>
          <a:xfrm>
            <a:off x="7939889" y="76249"/>
            <a:ext cx="1204111" cy="539387"/>
          </a:xfrm>
          <a:prstGeom prst="roundRect">
            <a:avLst/>
          </a:prstGeom>
          <a:solidFill>
            <a:schemeClr val="accent1">
              <a:lumMod val="60000"/>
              <a:lumOff val="40000"/>
            </a:schemeClr>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Average     </a:t>
            </a:r>
            <a:r>
              <a:rPr lang="en-US" sz="1200" b="1" dirty="0" err="1">
                <a:solidFill>
                  <a:schemeClr val="tx1"/>
                </a:solidFill>
              </a:rPr>
              <a:t>CoGs</a:t>
            </a:r>
            <a:r>
              <a:rPr lang="en-US" sz="1200" b="1" dirty="0">
                <a:solidFill>
                  <a:schemeClr val="tx1"/>
                </a:solidFill>
              </a:rPr>
              <a:t> </a:t>
            </a:r>
          </a:p>
          <a:p>
            <a:pPr algn="ctr"/>
            <a:r>
              <a:rPr lang="en-US" sz="1200" b="1" dirty="0">
                <a:solidFill>
                  <a:schemeClr val="tx1"/>
                </a:solidFill>
              </a:rPr>
              <a:t>$307</a:t>
            </a:r>
            <a:endParaRPr lang="en-NG" sz="1200" dirty="0"/>
          </a:p>
        </p:txBody>
      </p:sp>
      <p:sp>
        <p:nvSpPr>
          <p:cNvPr id="5" name="Rectangle: Rounded Corners 4">
            <a:extLst>
              <a:ext uri="{FF2B5EF4-FFF2-40B4-BE49-F238E27FC236}">
                <a16:creationId xmlns:a16="http://schemas.microsoft.com/office/drawing/2014/main" id="{8C9B5249-19C6-43A2-9AD3-AFE0CBB0B027}"/>
              </a:ext>
            </a:extLst>
          </p:cNvPr>
          <p:cNvSpPr/>
          <p:nvPr/>
        </p:nvSpPr>
        <p:spPr>
          <a:xfrm>
            <a:off x="6473228" y="76249"/>
            <a:ext cx="1321806" cy="53938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highlight>
                <a:srgbClr val="C0C0C0"/>
              </a:highlight>
            </a:endParaRPr>
          </a:p>
        </p:txBody>
      </p:sp>
      <p:sp>
        <p:nvSpPr>
          <p:cNvPr id="6" name="Rectangle: Rounded Corners 5">
            <a:extLst>
              <a:ext uri="{FF2B5EF4-FFF2-40B4-BE49-F238E27FC236}">
                <a16:creationId xmlns:a16="http://schemas.microsoft.com/office/drawing/2014/main" id="{E1BB3D20-F7CB-4467-9D87-87A414F0A0FB}"/>
              </a:ext>
            </a:extLst>
          </p:cNvPr>
          <p:cNvSpPr/>
          <p:nvPr/>
        </p:nvSpPr>
        <p:spPr>
          <a:xfrm>
            <a:off x="5006567" y="76248"/>
            <a:ext cx="1321806" cy="53938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Total Profit $15,379</a:t>
            </a:r>
            <a:r>
              <a:rPr lang="en-US" sz="1200" dirty="0">
                <a:highlight>
                  <a:srgbClr val="808080"/>
                </a:highlight>
              </a:rPr>
              <a:t> </a:t>
            </a:r>
            <a:endParaRPr lang="en-NG" sz="1200" dirty="0">
              <a:highlight>
                <a:srgbClr val="808080"/>
              </a:highlight>
            </a:endParaRPr>
          </a:p>
        </p:txBody>
      </p:sp>
      <p:sp>
        <p:nvSpPr>
          <p:cNvPr id="8" name="TextBox 7">
            <a:extLst>
              <a:ext uri="{FF2B5EF4-FFF2-40B4-BE49-F238E27FC236}">
                <a16:creationId xmlns:a16="http://schemas.microsoft.com/office/drawing/2014/main" id="{CFB44C9D-5F24-4457-89A8-CEAA5B1072EB}"/>
              </a:ext>
            </a:extLst>
          </p:cNvPr>
          <p:cNvSpPr txBox="1"/>
          <p:nvPr/>
        </p:nvSpPr>
        <p:spPr>
          <a:xfrm>
            <a:off x="6473228" y="87710"/>
            <a:ext cx="1343638" cy="461665"/>
          </a:xfrm>
          <a:prstGeom prst="rect">
            <a:avLst/>
          </a:prstGeom>
          <a:noFill/>
        </p:spPr>
        <p:txBody>
          <a:bodyPr wrap="none" rtlCol="0">
            <a:spAutoFit/>
          </a:bodyPr>
          <a:lstStyle/>
          <a:p>
            <a:r>
              <a:rPr lang="en-US" sz="1200" b="1" dirty="0"/>
              <a:t>Average Rating</a:t>
            </a:r>
          </a:p>
          <a:p>
            <a:r>
              <a:rPr lang="en-US" sz="1200" b="1" dirty="0">
                <a:solidFill>
                  <a:schemeClr val="tx1"/>
                </a:solidFill>
              </a:rPr>
              <a:t>      6.9</a:t>
            </a:r>
            <a:endParaRPr lang="en-NG" sz="1200" b="1" dirty="0">
              <a:highlight>
                <a:srgbClr val="C0C0C0"/>
              </a:highlight>
            </a:endParaRPr>
          </a:p>
        </p:txBody>
      </p:sp>
      <p:sp>
        <p:nvSpPr>
          <p:cNvPr id="9" name="Rectangle: Rounded Corners 8">
            <a:extLst>
              <a:ext uri="{FF2B5EF4-FFF2-40B4-BE49-F238E27FC236}">
                <a16:creationId xmlns:a16="http://schemas.microsoft.com/office/drawing/2014/main" id="{4E49352F-6773-4DAF-9E9B-8AFEE8B552DB}"/>
              </a:ext>
            </a:extLst>
          </p:cNvPr>
          <p:cNvSpPr/>
          <p:nvPr/>
        </p:nvSpPr>
        <p:spPr>
          <a:xfrm>
            <a:off x="3611487" y="95015"/>
            <a:ext cx="1204111" cy="53938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Total Sales</a:t>
            </a:r>
          </a:p>
          <a:p>
            <a:pPr algn="ctr"/>
            <a:r>
              <a:rPr lang="en-US" sz="1200" b="1" dirty="0">
                <a:solidFill>
                  <a:schemeClr val="tx1"/>
                </a:solidFill>
              </a:rPr>
              <a:t>$322,966</a:t>
            </a:r>
            <a:endParaRPr lang="en-NG" sz="1200" b="1" dirty="0">
              <a:solidFill>
                <a:schemeClr val="tx1"/>
              </a:solidFill>
            </a:endParaRPr>
          </a:p>
        </p:txBody>
      </p:sp>
      <p:pic>
        <p:nvPicPr>
          <p:cNvPr id="11" name="Picture 10">
            <a:extLst>
              <a:ext uri="{FF2B5EF4-FFF2-40B4-BE49-F238E27FC236}">
                <a16:creationId xmlns:a16="http://schemas.microsoft.com/office/drawing/2014/main" id="{4BB215E2-5D29-442F-A768-B30D6A19CEB7}"/>
              </a:ext>
            </a:extLst>
          </p:cNvPr>
          <p:cNvPicPr>
            <a:picLocks noChangeAspect="1"/>
          </p:cNvPicPr>
          <p:nvPr/>
        </p:nvPicPr>
        <p:blipFill>
          <a:blip r:embed="rId4"/>
          <a:stretch>
            <a:fillRect/>
          </a:stretch>
        </p:blipFill>
        <p:spPr>
          <a:xfrm>
            <a:off x="899" y="1149202"/>
            <a:ext cx="4814699" cy="3195305"/>
          </a:xfrm>
          <a:prstGeom prst="rect">
            <a:avLst/>
          </a:prstGeom>
        </p:spPr>
      </p:pic>
      <p:sp>
        <p:nvSpPr>
          <p:cNvPr id="13" name="Rectangle: Rounded Corners 12">
            <a:extLst>
              <a:ext uri="{FF2B5EF4-FFF2-40B4-BE49-F238E27FC236}">
                <a16:creationId xmlns:a16="http://schemas.microsoft.com/office/drawing/2014/main" id="{E77E2240-E84E-4F90-BE44-2AA0CC4B715C}"/>
              </a:ext>
            </a:extLst>
          </p:cNvPr>
          <p:cNvSpPr/>
          <p:nvPr/>
        </p:nvSpPr>
        <p:spPr>
          <a:xfrm>
            <a:off x="2118840" y="98279"/>
            <a:ext cx="1270838" cy="51735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Total Customers </a:t>
            </a:r>
          </a:p>
          <a:p>
            <a:pPr algn="ctr"/>
            <a:r>
              <a:rPr lang="en-US" sz="1200" b="1" dirty="0">
                <a:solidFill>
                  <a:schemeClr val="tx1"/>
                </a:solidFill>
              </a:rPr>
              <a:t>1000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7" name="Google Shape;277;p26"/>
          <p:cNvSpPr txBox="1">
            <a:spLocks noGrp="1"/>
          </p:cNvSpPr>
          <p:nvPr>
            <p:ph type="sldNum" sz="quarter"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271" name="Google Shape;271;p26"/>
          <p:cNvSpPr txBox="1">
            <a:spLocks noGrp="1"/>
          </p:cNvSpPr>
          <p:nvPr>
            <p:ph type="ctrTitle" idx="4294967295"/>
          </p:nvPr>
        </p:nvSpPr>
        <p:spPr>
          <a:xfrm>
            <a:off x="0" y="647700"/>
            <a:ext cx="7432675" cy="89535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000" dirty="0">
                <a:solidFill>
                  <a:schemeClr val="accent1"/>
                </a:solidFill>
              </a:rPr>
              <a:t>89,526,124$</a:t>
            </a:r>
            <a:endParaRPr sz="6000" dirty="0">
              <a:solidFill>
                <a:schemeClr val="accent1"/>
              </a:solidFill>
            </a:endParaRPr>
          </a:p>
        </p:txBody>
      </p:sp>
      <p:sp>
        <p:nvSpPr>
          <p:cNvPr id="272" name="Google Shape;272;p26"/>
          <p:cNvSpPr txBox="1">
            <a:spLocks noGrp="1"/>
          </p:cNvSpPr>
          <p:nvPr>
            <p:ph type="subTitle" idx="4294967295"/>
          </p:nvPr>
        </p:nvSpPr>
        <p:spPr>
          <a:xfrm>
            <a:off x="0" y="1411288"/>
            <a:ext cx="7432675" cy="46355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2400"/>
              <a:t>That’s a lot of money</a:t>
            </a:r>
            <a:endParaRPr sz="2400"/>
          </a:p>
        </p:txBody>
      </p:sp>
      <p:sp>
        <p:nvSpPr>
          <p:cNvPr id="273" name="Google Shape;273;p26"/>
          <p:cNvSpPr txBox="1">
            <a:spLocks noGrp="1"/>
          </p:cNvSpPr>
          <p:nvPr>
            <p:ph type="ctrTitle" idx="4294967295"/>
          </p:nvPr>
        </p:nvSpPr>
        <p:spPr>
          <a:xfrm>
            <a:off x="0" y="3276600"/>
            <a:ext cx="7432675" cy="89535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000">
                <a:solidFill>
                  <a:schemeClr val="accent3"/>
                </a:solidFill>
              </a:rPr>
              <a:t>100%</a:t>
            </a:r>
            <a:endParaRPr sz="6000">
              <a:solidFill>
                <a:schemeClr val="accent3"/>
              </a:solidFill>
            </a:endParaRPr>
          </a:p>
        </p:txBody>
      </p:sp>
      <p:sp>
        <p:nvSpPr>
          <p:cNvPr id="274" name="Google Shape;274;p26"/>
          <p:cNvSpPr txBox="1">
            <a:spLocks noGrp="1"/>
          </p:cNvSpPr>
          <p:nvPr>
            <p:ph type="subTitle" idx="4294967295"/>
          </p:nvPr>
        </p:nvSpPr>
        <p:spPr>
          <a:xfrm>
            <a:off x="0" y="4040188"/>
            <a:ext cx="7432675" cy="46355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2400"/>
              <a:t>Total success!</a:t>
            </a:r>
            <a:endParaRPr sz="2400"/>
          </a:p>
        </p:txBody>
      </p:sp>
      <p:sp>
        <p:nvSpPr>
          <p:cNvPr id="275" name="Google Shape;275;p26"/>
          <p:cNvSpPr txBox="1">
            <a:spLocks noGrp="1"/>
          </p:cNvSpPr>
          <p:nvPr>
            <p:ph type="ctrTitle" idx="4294967295"/>
          </p:nvPr>
        </p:nvSpPr>
        <p:spPr>
          <a:xfrm>
            <a:off x="0" y="1962150"/>
            <a:ext cx="7432675" cy="89535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000">
                <a:solidFill>
                  <a:schemeClr val="accent2"/>
                </a:solidFill>
              </a:rPr>
              <a:t>185,244 users</a:t>
            </a:r>
            <a:endParaRPr sz="6000">
              <a:solidFill>
                <a:schemeClr val="accent2"/>
              </a:solidFill>
            </a:endParaRPr>
          </a:p>
        </p:txBody>
      </p:sp>
      <p:sp>
        <p:nvSpPr>
          <p:cNvPr id="276" name="Google Shape;276;p26"/>
          <p:cNvSpPr txBox="1">
            <a:spLocks noGrp="1"/>
          </p:cNvSpPr>
          <p:nvPr>
            <p:ph type="subTitle" idx="4294967295"/>
          </p:nvPr>
        </p:nvSpPr>
        <p:spPr>
          <a:xfrm>
            <a:off x="0" y="2725738"/>
            <a:ext cx="7432675" cy="46355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2400"/>
              <a:t>And a lot of users</a:t>
            </a:r>
            <a:endParaRPr sz="2400"/>
          </a:p>
        </p:txBody>
      </p:sp>
      <p:pic>
        <p:nvPicPr>
          <p:cNvPr id="2" name="Picture 1">
            <a:extLst>
              <a:ext uri="{FF2B5EF4-FFF2-40B4-BE49-F238E27FC236}">
                <a16:creationId xmlns:a16="http://schemas.microsoft.com/office/drawing/2014/main" id="{183D1F2A-EEE2-4158-BF5F-A8B6C6AD8D60}"/>
              </a:ext>
            </a:extLst>
          </p:cNvPr>
          <p:cNvPicPr>
            <a:picLocks noChangeAspect="1"/>
          </p:cNvPicPr>
          <p:nvPr/>
        </p:nvPicPr>
        <p:blipFill>
          <a:blip r:embed="rId3"/>
          <a:stretch>
            <a:fillRect/>
          </a:stretch>
        </p:blipFill>
        <p:spPr>
          <a:xfrm>
            <a:off x="0" y="769545"/>
            <a:ext cx="5078994" cy="3539905"/>
          </a:xfrm>
          <a:prstGeom prst="rect">
            <a:avLst/>
          </a:prstGeom>
        </p:spPr>
      </p:pic>
      <p:sp>
        <p:nvSpPr>
          <p:cNvPr id="3" name="Rectangle 2">
            <a:extLst>
              <a:ext uri="{FF2B5EF4-FFF2-40B4-BE49-F238E27FC236}">
                <a16:creationId xmlns:a16="http://schemas.microsoft.com/office/drawing/2014/main" id="{67ED30D9-EF41-4FEC-82C0-B1FD0617E54F}"/>
              </a:ext>
            </a:extLst>
          </p:cNvPr>
          <p:cNvSpPr/>
          <p:nvPr/>
        </p:nvSpPr>
        <p:spPr>
          <a:xfrm>
            <a:off x="0" y="4309450"/>
            <a:ext cx="9144000" cy="8340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Insight: this shows the preferred means of payment of customers across the 3 different locations, with customers from Yangon preferring E-wallet more, Naypyitaw preferring cash payments more. There’s a 50% purchasing power for both customers with membership cards and those without</a:t>
            </a:r>
            <a:r>
              <a:rPr lang="en-US" dirty="0">
                <a:solidFill>
                  <a:schemeClr val="tx1"/>
                </a:solidFill>
              </a:rPr>
              <a:t>. </a:t>
            </a:r>
            <a:endParaRPr lang="en-NG" dirty="0"/>
          </a:p>
        </p:txBody>
      </p:sp>
      <p:pic>
        <p:nvPicPr>
          <p:cNvPr id="4" name="Picture 3">
            <a:extLst>
              <a:ext uri="{FF2B5EF4-FFF2-40B4-BE49-F238E27FC236}">
                <a16:creationId xmlns:a16="http://schemas.microsoft.com/office/drawing/2014/main" id="{B2670DBC-3147-4767-AF9A-FCD31C1098A6}"/>
              </a:ext>
            </a:extLst>
          </p:cNvPr>
          <p:cNvPicPr>
            <a:picLocks noChangeAspect="1"/>
          </p:cNvPicPr>
          <p:nvPr/>
        </p:nvPicPr>
        <p:blipFill>
          <a:blip r:embed="rId4"/>
          <a:stretch>
            <a:fillRect/>
          </a:stretch>
        </p:blipFill>
        <p:spPr>
          <a:xfrm>
            <a:off x="5078994" y="769545"/>
            <a:ext cx="4065006" cy="353990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7"/>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Our process is easy</a:t>
            </a:r>
            <a:endParaRPr/>
          </a:p>
        </p:txBody>
      </p:sp>
      <p:sp>
        <p:nvSpPr>
          <p:cNvPr id="283" name="Google Shape;283;p27"/>
          <p:cNvSpPr txBox="1">
            <a:spLocks noGrp="1"/>
          </p:cNvSpPr>
          <p:nvPr>
            <p:ph type="sldNum" sz="quarter"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284" name="Google Shape;284;p27"/>
          <p:cNvGrpSpPr/>
          <p:nvPr/>
        </p:nvGrpSpPr>
        <p:grpSpPr>
          <a:xfrm>
            <a:off x="855237" y="1722274"/>
            <a:ext cx="7440060" cy="2472479"/>
            <a:chOff x="1087525" y="1573303"/>
            <a:chExt cx="6968958" cy="2315922"/>
          </a:xfrm>
        </p:grpSpPr>
        <p:sp>
          <p:nvSpPr>
            <p:cNvPr id="285" name="Google Shape;285;p27"/>
            <p:cNvSpPr txBox="1"/>
            <p:nvPr/>
          </p:nvSpPr>
          <p:spPr>
            <a:xfrm>
              <a:off x="1608774"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2"/>
                  </a:solidFill>
                  <a:latin typeface="Barlow"/>
                  <a:ea typeface="Barlow"/>
                  <a:cs typeface="Barlow"/>
                  <a:sym typeface="Barlow"/>
                </a:rPr>
                <a:t>20XX</a:t>
              </a:r>
              <a:endParaRPr sz="800">
                <a:solidFill>
                  <a:schemeClr val="accent2"/>
                </a:solidFill>
                <a:latin typeface="Barlow"/>
                <a:ea typeface="Barlow"/>
                <a:cs typeface="Barlow"/>
                <a:sym typeface="Barlow"/>
              </a:endParaRPr>
            </a:p>
          </p:txBody>
        </p:sp>
        <p:sp>
          <p:nvSpPr>
            <p:cNvPr id="286" name="Google Shape;286;p27"/>
            <p:cNvSpPr txBox="1"/>
            <p:nvPr/>
          </p:nvSpPr>
          <p:spPr>
            <a:xfrm>
              <a:off x="1220200" y="2695025"/>
              <a:ext cx="1505100" cy="4464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None/>
              </a:pPr>
              <a:r>
                <a:rPr lang="en" sz="1000" b="1">
                  <a:solidFill>
                    <a:schemeClr val="dk2"/>
                  </a:solidFill>
                  <a:latin typeface="Barlow"/>
                  <a:ea typeface="Barlow"/>
                  <a:cs typeface="Barlow"/>
                  <a:sym typeface="Barlow"/>
                </a:rPr>
                <a:t>Lorem Ipsum</a:t>
              </a:r>
              <a:endParaRPr sz="1000" b="1">
                <a:solidFill>
                  <a:schemeClr val="dk2"/>
                </a:solidFill>
                <a:latin typeface="Barlow"/>
                <a:ea typeface="Barlow"/>
                <a:cs typeface="Barlow"/>
                <a:sym typeface="Barlow"/>
              </a:endParaRPr>
            </a:p>
          </p:txBody>
        </p:sp>
        <p:sp>
          <p:nvSpPr>
            <p:cNvPr id="287" name="Google Shape;287;p27"/>
            <p:cNvSpPr txBox="1"/>
            <p:nvPr/>
          </p:nvSpPr>
          <p:spPr>
            <a:xfrm>
              <a:off x="1220200" y="3151825"/>
              <a:ext cx="1545600" cy="737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1600"/>
                </a:spcAft>
                <a:buNone/>
              </a:pPr>
              <a:r>
                <a:rPr lang="en" sz="800">
                  <a:solidFill>
                    <a:schemeClr val="dk2"/>
                  </a:solidFill>
                  <a:latin typeface="Barlow"/>
                  <a:ea typeface="Barlow"/>
                  <a:cs typeface="Barlow"/>
                  <a:sym typeface="Barlow"/>
                </a:rPr>
                <a:t>Lorem ipsum dolor sit amet, consectetur adipiscing.</a:t>
              </a:r>
              <a:endParaRPr sz="800">
                <a:solidFill>
                  <a:schemeClr val="dk2"/>
                </a:solidFill>
                <a:latin typeface="Barlow"/>
                <a:ea typeface="Barlow"/>
                <a:cs typeface="Barlow"/>
                <a:sym typeface="Barlow"/>
              </a:endParaRPr>
            </a:p>
          </p:txBody>
        </p:sp>
        <p:cxnSp>
          <p:nvCxnSpPr>
            <p:cNvPr id="288" name="Google Shape;288;p27"/>
            <p:cNvCxnSpPr/>
            <p:nvPr/>
          </p:nvCxnSpPr>
          <p:spPr>
            <a:xfrm>
              <a:off x="2184702" y="1695421"/>
              <a:ext cx="718500" cy="741900"/>
            </a:xfrm>
            <a:prstGeom prst="straightConnector1">
              <a:avLst/>
            </a:prstGeom>
            <a:noFill/>
            <a:ln w="9525" cap="flat" cmpd="sng">
              <a:solidFill>
                <a:schemeClr val="accent2"/>
              </a:solidFill>
              <a:prstDash val="solid"/>
              <a:round/>
              <a:headEnd type="none" w="sm" len="sm"/>
              <a:tailEnd type="none" w="sm" len="sm"/>
            </a:ln>
          </p:spPr>
        </p:cxnSp>
        <p:sp>
          <p:nvSpPr>
            <p:cNvPr id="289" name="Google Shape;289;p27"/>
            <p:cNvSpPr/>
            <p:nvPr/>
          </p:nvSpPr>
          <p:spPr>
            <a:xfrm flipH="1">
              <a:off x="1087525" y="2306625"/>
              <a:ext cx="1834800" cy="143400"/>
            </a:xfrm>
            <a:prstGeom prst="parallelogram">
              <a:avLst>
                <a:gd name="adj" fmla="val 96952"/>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0" name="Google Shape;290;p27"/>
            <p:cNvSpPr/>
            <p:nvPr/>
          </p:nvSpPr>
          <p:spPr>
            <a:xfrm>
              <a:off x="1087625" y="2460449"/>
              <a:ext cx="1834800" cy="143400"/>
            </a:xfrm>
            <a:prstGeom prst="parallelogram">
              <a:avLst>
                <a:gd name="adj" fmla="val 96952"/>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txBox="1"/>
            <p:nvPr/>
          </p:nvSpPr>
          <p:spPr>
            <a:xfrm>
              <a:off x="3317723" y="1574025"/>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2"/>
                  </a:solidFill>
                  <a:latin typeface="Barlow"/>
                  <a:ea typeface="Barlow"/>
                  <a:cs typeface="Barlow"/>
                  <a:sym typeface="Barlow"/>
                </a:rPr>
                <a:t>20XX</a:t>
              </a:r>
              <a:endParaRPr sz="800">
                <a:solidFill>
                  <a:schemeClr val="accent2"/>
                </a:solidFill>
                <a:latin typeface="Barlow"/>
                <a:ea typeface="Barlow"/>
                <a:cs typeface="Barlow"/>
                <a:sym typeface="Barlow"/>
              </a:endParaRPr>
            </a:p>
          </p:txBody>
        </p:sp>
        <p:sp>
          <p:nvSpPr>
            <p:cNvPr id="292" name="Google Shape;292;p27"/>
            <p:cNvSpPr txBox="1"/>
            <p:nvPr/>
          </p:nvSpPr>
          <p:spPr>
            <a:xfrm>
              <a:off x="2929149" y="2695025"/>
              <a:ext cx="1505100" cy="4464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None/>
              </a:pPr>
              <a:r>
                <a:rPr lang="en" sz="1000" b="1">
                  <a:solidFill>
                    <a:schemeClr val="dk2"/>
                  </a:solidFill>
                  <a:latin typeface="Barlow"/>
                  <a:ea typeface="Barlow"/>
                  <a:cs typeface="Barlow"/>
                  <a:sym typeface="Barlow"/>
                </a:rPr>
                <a:t>Lorem Ipsum</a:t>
              </a:r>
              <a:endParaRPr sz="1000" b="1">
                <a:solidFill>
                  <a:schemeClr val="dk2"/>
                </a:solidFill>
                <a:latin typeface="Barlow"/>
                <a:ea typeface="Barlow"/>
                <a:cs typeface="Barlow"/>
                <a:sym typeface="Barlow"/>
              </a:endParaRPr>
            </a:p>
          </p:txBody>
        </p:sp>
        <p:sp>
          <p:nvSpPr>
            <p:cNvPr id="293" name="Google Shape;293;p27"/>
            <p:cNvSpPr txBox="1"/>
            <p:nvPr/>
          </p:nvSpPr>
          <p:spPr>
            <a:xfrm>
              <a:off x="2929149" y="3151825"/>
              <a:ext cx="1545600" cy="737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1600"/>
                </a:spcAft>
                <a:buNone/>
              </a:pPr>
              <a:r>
                <a:rPr lang="en" sz="800">
                  <a:solidFill>
                    <a:schemeClr val="dk2"/>
                  </a:solidFill>
                  <a:latin typeface="Barlow"/>
                  <a:ea typeface="Barlow"/>
                  <a:cs typeface="Barlow"/>
                  <a:sym typeface="Barlow"/>
                </a:rPr>
                <a:t>Lorem ipsum dolor sit amet, consectetur adipiscing.</a:t>
              </a:r>
              <a:endParaRPr sz="800">
                <a:solidFill>
                  <a:schemeClr val="dk2"/>
                </a:solidFill>
                <a:latin typeface="Barlow"/>
                <a:ea typeface="Barlow"/>
                <a:cs typeface="Barlow"/>
                <a:sym typeface="Barlow"/>
              </a:endParaRPr>
            </a:p>
          </p:txBody>
        </p:sp>
        <p:cxnSp>
          <p:nvCxnSpPr>
            <p:cNvPr id="294" name="Google Shape;294;p27"/>
            <p:cNvCxnSpPr/>
            <p:nvPr/>
          </p:nvCxnSpPr>
          <p:spPr>
            <a:xfrm>
              <a:off x="3893651" y="1695421"/>
              <a:ext cx="718500" cy="741900"/>
            </a:xfrm>
            <a:prstGeom prst="straightConnector1">
              <a:avLst/>
            </a:prstGeom>
            <a:noFill/>
            <a:ln w="9525" cap="flat" cmpd="sng">
              <a:solidFill>
                <a:schemeClr val="accent2"/>
              </a:solidFill>
              <a:prstDash val="solid"/>
              <a:round/>
              <a:headEnd type="none" w="sm" len="sm"/>
              <a:tailEnd type="none" w="sm" len="sm"/>
            </a:ln>
          </p:spPr>
        </p:cxnSp>
        <p:sp>
          <p:nvSpPr>
            <p:cNvPr id="295" name="Google Shape;295;p27"/>
            <p:cNvSpPr/>
            <p:nvPr/>
          </p:nvSpPr>
          <p:spPr>
            <a:xfrm flipH="1">
              <a:off x="2796474" y="2306625"/>
              <a:ext cx="1834800" cy="143400"/>
            </a:xfrm>
            <a:prstGeom prst="parallelogram">
              <a:avLst>
                <a:gd name="adj" fmla="val 96952"/>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6" name="Google Shape;296;p27"/>
            <p:cNvSpPr/>
            <p:nvPr/>
          </p:nvSpPr>
          <p:spPr>
            <a:xfrm>
              <a:off x="2796574" y="2460449"/>
              <a:ext cx="1834800" cy="143400"/>
            </a:xfrm>
            <a:prstGeom prst="parallelogram">
              <a:avLst>
                <a:gd name="adj" fmla="val 96952"/>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txBox="1"/>
            <p:nvPr/>
          </p:nvSpPr>
          <p:spPr>
            <a:xfrm>
              <a:off x="5029568" y="1573314"/>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2"/>
                  </a:solidFill>
                  <a:latin typeface="Barlow"/>
                  <a:ea typeface="Barlow"/>
                  <a:cs typeface="Barlow"/>
                  <a:sym typeface="Barlow"/>
                </a:rPr>
                <a:t>20XX</a:t>
              </a:r>
              <a:endParaRPr sz="800">
                <a:solidFill>
                  <a:schemeClr val="accent2"/>
                </a:solidFill>
                <a:latin typeface="Barlow"/>
                <a:ea typeface="Barlow"/>
                <a:cs typeface="Barlow"/>
                <a:sym typeface="Barlow"/>
              </a:endParaRPr>
            </a:p>
          </p:txBody>
        </p:sp>
        <p:sp>
          <p:nvSpPr>
            <p:cNvPr id="298" name="Google Shape;298;p27"/>
            <p:cNvSpPr txBox="1"/>
            <p:nvPr/>
          </p:nvSpPr>
          <p:spPr>
            <a:xfrm>
              <a:off x="4640994" y="2694314"/>
              <a:ext cx="1505100" cy="4464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None/>
              </a:pPr>
              <a:r>
                <a:rPr lang="en" sz="1000" b="1">
                  <a:solidFill>
                    <a:schemeClr val="dk2"/>
                  </a:solidFill>
                  <a:latin typeface="Barlow"/>
                  <a:ea typeface="Barlow"/>
                  <a:cs typeface="Barlow"/>
                  <a:sym typeface="Barlow"/>
                </a:rPr>
                <a:t>Lorem Ipsum</a:t>
              </a:r>
              <a:endParaRPr sz="1000" b="1">
                <a:solidFill>
                  <a:schemeClr val="dk2"/>
                </a:solidFill>
                <a:latin typeface="Barlow"/>
                <a:ea typeface="Barlow"/>
                <a:cs typeface="Barlow"/>
                <a:sym typeface="Barlow"/>
              </a:endParaRPr>
            </a:p>
          </p:txBody>
        </p:sp>
        <p:sp>
          <p:nvSpPr>
            <p:cNvPr id="299" name="Google Shape;299;p27"/>
            <p:cNvSpPr txBox="1"/>
            <p:nvPr/>
          </p:nvSpPr>
          <p:spPr>
            <a:xfrm>
              <a:off x="4640994" y="3151114"/>
              <a:ext cx="1545600" cy="737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1600"/>
                </a:spcAft>
                <a:buNone/>
              </a:pPr>
              <a:r>
                <a:rPr lang="en" sz="800">
                  <a:solidFill>
                    <a:schemeClr val="dk2"/>
                  </a:solidFill>
                  <a:latin typeface="Barlow"/>
                  <a:ea typeface="Barlow"/>
                  <a:cs typeface="Barlow"/>
                  <a:sym typeface="Barlow"/>
                </a:rPr>
                <a:t>Lorem ipsum dolor sit amet, consectetur adipiscing.</a:t>
              </a:r>
              <a:endParaRPr sz="800">
                <a:solidFill>
                  <a:schemeClr val="dk2"/>
                </a:solidFill>
                <a:latin typeface="Barlow"/>
                <a:ea typeface="Barlow"/>
                <a:cs typeface="Barlow"/>
                <a:sym typeface="Barlow"/>
              </a:endParaRPr>
            </a:p>
          </p:txBody>
        </p:sp>
        <p:cxnSp>
          <p:nvCxnSpPr>
            <p:cNvPr id="300" name="Google Shape;300;p27"/>
            <p:cNvCxnSpPr/>
            <p:nvPr/>
          </p:nvCxnSpPr>
          <p:spPr>
            <a:xfrm>
              <a:off x="5605497" y="1694710"/>
              <a:ext cx="718500" cy="741900"/>
            </a:xfrm>
            <a:prstGeom prst="straightConnector1">
              <a:avLst/>
            </a:prstGeom>
            <a:noFill/>
            <a:ln w="9525" cap="flat" cmpd="sng">
              <a:solidFill>
                <a:schemeClr val="accent2"/>
              </a:solidFill>
              <a:prstDash val="solid"/>
              <a:round/>
              <a:headEnd type="none" w="sm" len="sm"/>
              <a:tailEnd type="none" w="sm" len="sm"/>
            </a:ln>
          </p:spPr>
        </p:cxnSp>
        <p:sp>
          <p:nvSpPr>
            <p:cNvPr id="301" name="Google Shape;301;p27"/>
            <p:cNvSpPr/>
            <p:nvPr/>
          </p:nvSpPr>
          <p:spPr>
            <a:xfrm flipH="1">
              <a:off x="4508319" y="2305914"/>
              <a:ext cx="1834800" cy="143400"/>
            </a:xfrm>
            <a:prstGeom prst="parallelogram">
              <a:avLst>
                <a:gd name="adj" fmla="val 96952"/>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2" name="Google Shape;302;p27"/>
            <p:cNvSpPr/>
            <p:nvPr/>
          </p:nvSpPr>
          <p:spPr>
            <a:xfrm>
              <a:off x="4508419" y="2459738"/>
              <a:ext cx="1834800" cy="143400"/>
            </a:xfrm>
            <a:prstGeom prst="parallelogram">
              <a:avLst>
                <a:gd name="adj" fmla="val 96952"/>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txBox="1"/>
            <p:nvPr/>
          </p:nvSpPr>
          <p:spPr>
            <a:xfrm>
              <a:off x="6742832" y="1573303"/>
              <a:ext cx="624300" cy="24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800">
                  <a:solidFill>
                    <a:schemeClr val="accent2"/>
                  </a:solidFill>
                  <a:latin typeface="Barlow"/>
                  <a:ea typeface="Barlow"/>
                  <a:cs typeface="Barlow"/>
                  <a:sym typeface="Barlow"/>
                </a:rPr>
                <a:t>20XX</a:t>
              </a:r>
              <a:endParaRPr sz="800">
                <a:solidFill>
                  <a:schemeClr val="accent2"/>
                </a:solidFill>
                <a:latin typeface="Barlow"/>
                <a:ea typeface="Barlow"/>
                <a:cs typeface="Barlow"/>
                <a:sym typeface="Barlow"/>
              </a:endParaRPr>
            </a:p>
          </p:txBody>
        </p:sp>
        <p:sp>
          <p:nvSpPr>
            <p:cNvPr id="304" name="Google Shape;304;p27"/>
            <p:cNvSpPr txBox="1"/>
            <p:nvPr/>
          </p:nvSpPr>
          <p:spPr>
            <a:xfrm>
              <a:off x="6354258" y="2694303"/>
              <a:ext cx="1505100" cy="4464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None/>
              </a:pPr>
              <a:r>
                <a:rPr lang="en" sz="1000" b="1">
                  <a:solidFill>
                    <a:schemeClr val="dk2"/>
                  </a:solidFill>
                  <a:latin typeface="Barlow"/>
                  <a:ea typeface="Barlow"/>
                  <a:cs typeface="Barlow"/>
                  <a:sym typeface="Barlow"/>
                </a:rPr>
                <a:t>Lorem Ipsum</a:t>
              </a:r>
              <a:endParaRPr sz="1000" b="1">
                <a:solidFill>
                  <a:schemeClr val="dk2"/>
                </a:solidFill>
                <a:latin typeface="Barlow"/>
                <a:ea typeface="Barlow"/>
                <a:cs typeface="Barlow"/>
                <a:sym typeface="Barlow"/>
              </a:endParaRPr>
            </a:p>
          </p:txBody>
        </p:sp>
        <p:sp>
          <p:nvSpPr>
            <p:cNvPr id="305" name="Google Shape;305;p27"/>
            <p:cNvSpPr txBox="1"/>
            <p:nvPr/>
          </p:nvSpPr>
          <p:spPr>
            <a:xfrm>
              <a:off x="6354258" y="3151103"/>
              <a:ext cx="1545600" cy="737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1600"/>
                </a:spcAft>
                <a:buNone/>
              </a:pPr>
              <a:r>
                <a:rPr lang="en" sz="800">
                  <a:solidFill>
                    <a:schemeClr val="dk2"/>
                  </a:solidFill>
                  <a:latin typeface="Barlow"/>
                  <a:ea typeface="Barlow"/>
                  <a:cs typeface="Barlow"/>
                  <a:sym typeface="Barlow"/>
                </a:rPr>
                <a:t>Lorem ipsum dolor sit amet, consectetur adipiscing.</a:t>
              </a:r>
              <a:endParaRPr sz="800">
                <a:solidFill>
                  <a:schemeClr val="dk2"/>
                </a:solidFill>
                <a:latin typeface="Barlow"/>
                <a:ea typeface="Barlow"/>
                <a:cs typeface="Barlow"/>
                <a:sym typeface="Barlow"/>
              </a:endParaRPr>
            </a:p>
          </p:txBody>
        </p:sp>
        <p:cxnSp>
          <p:nvCxnSpPr>
            <p:cNvPr id="306" name="Google Shape;306;p27"/>
            <p:cNvCxnSpPr/>
            <p:nvPr/>
          </p:nvCxnSpPr>
          <p:spPr>
            <a:xfrm>
              <a:off x="7318760" y="1694699"/>
              <a:ext cx="718500" cy="741900"/>
            </a:xfrm>
            <a:prstGeom prst="straightConnector1">
              <a:avLst/>
            </a:prstGeom>
            <a:noFill/>
            <a:ln w="9525" cap="flat" cmpd="sng">
              <a:solidFill>
                <a:schemeClr val="accent2"/>
              </a:solidFill>
              <a:prstDash val="solid"/>
              <a:round/>
              <a:headEnd type="none" w="sm" len="sm"/>
              <a:tailEnd type="none" w="sm" len="sm"/>
            </a:ln>
          </p:spPr>
        </p:cxnSp>
        <p:sp>
          <p:nvSpPr>
            <p:cNvPr id="307" name="Google Shape;307;p27"/>
            <p:cNvSpPr/>
            <p:nvPr/>
          </p:nvSpPr>
          <p:spPr>
            <a:xfrm flipH="1">
              <a:off x="6221583" y="2305903"/>
              <a:ext cx="1834800" cy="143400"/>
            </a:xfrm>
            <a:prstGeom prst="parallelogram">
              <a:avLst>
                <a:gd name="adj" fmla="val 96952"/>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08" name="Google Shape;308;p27"/>
            <p:cNvSpPr/>
            <p:nvPr/>
          </p:nvSpPr>
          <p:spPr>
            <a:xfrm>
              <a:off x="6221683" y="2459727"/>
              <a:ext cx="1834800" cy="143400"/>
            </a:xfrm>
            <a:prstGeom prst="parallelogram">
              <a:avLst>
                <a:gd name="adj" fmla="val 96952"/>
              </a:avLst>
            </a:prstGeom>
            <a:gradFill>
              <a:gsLst>
                <a:gs pos="0">
                  <a:schemeClr val="accent3"/>
                </a:gs>
                <a:gs pos="50000">
                  <a:schemeClr val="accent2"/>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1087625" y="2460449"/>
              <a:ext cx="1834800" cy="143400"/>
            </a:xfrm>
            <a:prstGeom prst="parallelogram">
              <a:avLst>
                <a:gd name="adj" fmla="val 96952"/>
              </a:avLst>
            </a:prstGeom>
            <a:solidFill>
              <a:srgbClr val="1A2A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2796574" y="2460449"/>
              <a:ext cx="1834800" cy="143400"/>
            </a:xfrm>
            <a:prstGeom prst="parallelogram">
              <a:avLst>
                <a:gd name="adj" fmla="val 96952"/>
              </a:avLst>
            </a:prstGeom>
            <a:solidFill>
              <a:srgbClr val="1A2A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4508419" y="2459738"/>
              <a:ext cx="1834800" cy="143400"/>
            </a:xfrm>
            <a:prstGeom prst="parallelogram">
              <a:avLst>
                <a:gd name="adj" fmla="val 96952"/>
              </a:avLst>
            </a:prstGeom>
            <a:solidFill>
              <a:srgbClr val="1A2A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6221683" y="2459727"/>
              <a:ext cx="1834800" cy="143400"/>
            </a:xfrm>
            <a:prstGeom prst="parallelogram">
              <a:avLst>
                <a:gd name="adj" fmla="val 96952"/>
              </a:avLst>
            </a:prstGeom>
            <a:solidFill>
              <a:srgbClr val="1A2A30">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7"/>
          <p:cNvGrpSpPr/>
          <p:nvPr/>
        </p:nvGrpSpPr>
        <p:grpSpPr>
          <a:xfrm>
            <a:off x="259022" y="538300"/>
            <a:ext cx="367686" cy="599441"/>
            <a:chOff x="6730350" y="2315900"/>
            <a:chExt cx="257700" cy="420100"/>
          </a:xfrm>
        </p:grpSpPr>
        <p:sp>
          <p:nvSpPr>
            <p:cNvPr id="314" name="Google Shape;314;p27"/>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5" name="Google Shape;315;p27"/>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6" name="Google Shape;316;p27"/>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7" name="Google Shape;317;p27"/>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18" name="Google Shape;318;p27"/>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pic>
        <p:nvPicPr>
          <p:cNvPr id="2" name="Picture 1">
            <a:extLst>
              <a:ext uri="{FF2B5EF4-FFF2-40B4-BE49-F238E27FC236}">
                <a16:creationId xmlns:a16="http://schemas.microsoft.com/office/drawing/2014/main" id="{D26CF0F2-D661-49C7-A50A-164EEBAFD0AB}"/>
              </a:ext>
            </a:extLst>
          </p:cNvPr>
          <p:cNvPicPr>
            <a:picLocks noChangeAspect="1"/>
          </p:cNvPicPr>
          <p:nvPr/>
        </p:nvPicPr>
        <p:blipFill>
          <a:blip r:embed="rId3"/>
          <a:stretch>
            <a:fillRect/>
          </a:stretch>
        </p:blipFill>
        <p:spPr>
          <a:xfrm>
            <a:off x="1" y="633462"/>
            <a:ext cx="4695386" cy="3760877"/>
          </a:xfrm>
          <a:prstGeom prst="rect">
            <a:avLst/>
          </a:prstGeom>
        </p:spPr>
      </p:pic>
      <p:sp>
        <p:nvSpPr>
          <p:cNvPr id="3" name="Rectangle 2">
            <a:extLst>
              <a:ext uri="{FF2B5EF4-FFF2-40B4-BE49-F238E27FC236}">
                <a16:creationId xmlns:a16="http://schemas.microsoft.com/office/drawing/2014/main" id="{5F1D78A6-ACFF-4C60-8929-EF13C7A3EB4C}"/>
              </a:ext>
            </a:extLst>
          </p:cNvPr>
          <p:cNvSpPr/>
          <p:nvPr/>
        </p:nvSpPr>
        <p:spPr>
          <a:xfrm>
            <a:off x="0" y="4394340"/>
            <a:ext cx="9144000" cy="74916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Insights: The busiest day of the week for each branch with Mandalay and Naypyitaw having Saturday and Tuesday of the week. The peak time for purchases is 19:00 across all stores. </a:t>
            </a:r>
            <a:endParaRPr lang="en-NG" sz="1200" dirty="0"/>
          </a:p>
        </p:txBody>
      </p:sp>
      <p:pic>
        <p:nvPicPr>
          <p:cNvPr id="4" name="Picture 3">
            <a:extLst>
              <a:ext uri="{FF2B5EF4-FFF2-40B4-BE49-F238E27FC236}">
                <a16:creationId xmlns:a16="http://schemas.microsoft.com/office/drawing/2014/main" id="{8CB20EEB-42F1-4891-8456-EC66744DF263}"/>
              </a:ext>
            </a:extLst>
          </p:cNvPr>
          <p:cNvPicPr>
            <a:picLocks noChangeAspect="1"/>
          </p:cNvPicPr>
          <p:nvPr/>
        </p:nvPicPr>
        <p:blipFill>
          <a:blip r:embed="rId4"/>
          <a:stretch>
            <a:fillRect/>
          </a:stretch>
        </p:blipFill>
        <p:spPr>
          <a:xfrm>
            <a:off x="4692159" y="671588"/>
            <a:ext cx="4450045" cy="3760876"/>
          </a:xfrm>
          <a:prstGeom prst="rect">
            <a:avLst/>
          </a:prstGeom>
        </p:spPr>
      </p:pic>
      <p:sp>
        <p:nvSpPr>
          <p:cNvPr id="5" name="Rectangle: Rounded Corners 4">
            <a:extLst>
              <a:ext uri="{FF2B5EF4-FFF2-40B4-BE49-F238E27FC236}">
                <a16:creationId xmlns:a16="http://schemas.microsoft.com/office/drawing/2014/main" id="{D81BCF05-411D-47AA-9AD2-4A63633D8D9A}"/>
              </a:ext>
            </a:extLst>
          </p:cNvPr>
          <p:cNvSpPr/>
          <p:nvPr/>
        </p:nvSpPr>
        <p:spPr>
          <a:xfrm>
            <a:off x="7252646" y="0"/>
            <a:ext cx="1891354" cy="5383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Peak Time </a:t>
            </a:r>
          </a:p>
          <a:p>
            <a:pPr algn="ctr"/>
            <a:r>
              <a:rPr lang="en-US" dirty="0">
                <a:solidFill>
                  <a:schemeClr val="tx1"/>
                </a:solidFill>
              </a:rPr>
              <a:t>19:00</a:t>
            </a:r>
            <a:endParaRPr lang="en-NG" dirty="0"/>
          </a:p>
        </p:txBody>
      </p:sp>
      <p:sp>
        <p:nvSpPr>
          <p:cNvPr id="6" name="Rectangle: Rounded Corners 5">
            <a:extLst>
              <a:ext uri="{FF2B5EF4-FFF2-40B4-BE49-F238E27FC236}">
                <a16:creationId xmlns:a16="http://schemas.microsoft.com/office/drawing/2014/main" id="{7743FC43-8D9D-425B-9413-ACCB2977B5E2}"/>
              </a:ext>
            </a:extLst>
          </p:cNvPr>
          <p:cNvSpPr/>
          <p:nvPr/>
        </p:nvSpPr>
        <p:spPr>
          <a:xfrm>
            <a:off x="4692159" y="0"/>
            <a:ext cx="1891354" cy="53612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Busiest day</a:t>
            </a:r>
          </a:p>
          <a:p>
            <a:pPr algn="ctr"/>
            <a:r>
              <a:rPr lang="en-US" dirty="0">
                <a:solidFill>
                  <a:schemeClr val="tx1"/>
                </a:solidFill>
              </a:rPr>
              <a:t>Saturday</a:t>
            </a:r>
            <a:endParaRPr lang="en-NG"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3"/>
            </a:gs>
            <a:gs pos="100000">
              <a:schemeClr val="dk1"/>
            </a:gs>
          </a:gsLst>
          <a:path path="circle">
            <a:fillToRect l="100000" b="100000"/>
          </a:path>
          <a:tileRect t="-100000" r="-100000"/>
        </a:gradFill>
        <a:effectLst/>
      </p:bgPr>
    </p:bg>
    <p:spTree>
      <p:nvGrpSpPr>
        <p:cNvPr id="1" name="Shape 243"/>
        <p:cNvGrpSpPr/>
        <p:nvPr/>
      </p:nvGrpSpPr>
      <p:grpSpPr>
        <a:xfrm>
          <a:off x="0" y="0"/>
          <a:ext cx="0" cy="0"/>
          <a:chOff x="0" y="0"/>
          <a:chExt cx="0" cy="0"/>
        </a:xfrm>
      </p:grpSpPr>
      <p:sp>
        <p:nvSpPr>
          <p:cNvPr id="244" name="Google Shape;244;p24"/>
          <p:cNvSpPr/>
          <p:nvPr/>
        </p:nvSpPr>
        <p:spPr>
          <a:xfrm>
            <a:off x="702900" y="3890849"/>
            <a:ext cx="3805726" cy="761795"/>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5" name="Google Shape;245;p24"/>
          <p:cNvSpPr txBox="1">
            <a:spLocks noGrp="1"/>
          </p:cNvSpPr>
          <p:nvPr>
            <p:ph type="title"/>
          </p:nvPr>
        </p:nvSpPr>
        <p:spPr>
          <a:xfrm>
            <a:off x="855300" y="531200"/>
            <a:ext cx="74403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solidFill>
                  <a:schemeClr val="lt1"/>
                </a:solidFill>
              </a:rPr>
              <a:t>Maps</a:t>
            </a:r>
            <a:endParaRPr>
              <a:solidFill>
                <a:schemeClr val="lt1"/>
              </a:solidFill>
            </a:endParaRPr>
          </a:p>
        </p:txBody>
      </p:sp>
      <p:sp>
        <p:nvSpPr>
          <p:cNvPr id="247" name="Google Shape;247;p24"/>
          <p:cNvSpPr txBox="1">
            <a:spLocks noGrp="1"/>
          </p:cNvSpPr>
          <p:nvPr>
            <p:ph type="sldNum" sz="quarter"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48" name="Google Shape;248;p24"/>
          <p:cNvSpPr txBox="1">
            <a:spLocks noGrp="1"/>
          </p:cNvSpPr>
          <p:nvPr>
            <p:ph type="body" idx="4294967295"/>
          </p:nvPr>
        </p:nvSpPr>
        <p:spPr>
          <a:xfrm>
            <a:off x="1703388" y="4757738"/>
            <a:ext cx="7440612" cy="201612"/>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solidFill>
                  <a:schemeClr val="accent2"/>
                </a:solidFill>
              </a:rPr>
              <a:t>Find more maps at </a:t>
            </a:r>
            <a:r>
              <a:rPr lang="en" sz="900" u="sng">
                <a:solidFill>
                  <a:schemeClr val="accent2"/>
                </a:solidFill>
                <a:hlinkClick r:id="rId3">
                  <a:extLst>
                    <a:ext uri="{A12FA001-AC4F-418D-AE19-62706E023703}">
                      <ahyp:hlinkClr xmlns:ahyp="http://schemas.microsoft.com/office/drawing/2018/hyperlinkcolor" val="tx"/>
                    </a:ext>
                  </a:extLst>
                </a:hlinkClick>
              </a:rPr>
              <a:t>slidescarnival.com/extra-free-resources-icons-and-maps</a:t>
            </a:r>
            <a:endParaRPr sz="900">
              <a:solidFill>
                <a:schemeClr val="accent2"/>
              </a:solidFill>
            </a:endParaRPr>
          </a:p>
          <a:p>
            <a:pPr marL="0" lvl="0" indent="0" algn="l" rtl="0">
              <a:spcBef>
                <a:spcPts val="800"/>
              </a:spcBef>
              <a:spcAft>
                <a:spcPts val="800"/>
              </a:spcAft>
              <a:buNone/>
            </a:pPr>
            <a:endParaRPr sz="900" b="1">
              <a:solidFill>
                <a:schemeClr val="accent2"/>
              </a:solidFill>
            </a:endParaRPr>
          </a:p>
        </p:txBody>
      </p:sp>
      <p:sp>
        <p:nvSpPr>
          <p:cNvPr id="246" name="Google Shape;246;p24"/>
          <p:cNvSpPr/>
          <p:nvPr/>
        </p:nvSpPr>
        <p:spPr>
          <a:xfrm>
            <a:off x="4833454" y="4020521"/>
            <a:ext cx="680100" cy="47905"/>
          </a:xfrm>
          <a:prstGeom prst="wedgeRectCallout">
            <a:avLst>
              <a:gd name="adj1" fmla="val -21428"/>
              <a:gd name="adj2" fmla="val 84287"/>
            </a:avLst>
          </a:prstGeom>
          <a:gradFill>
            <a:gsLst>
              <a:gs pos="0">
                <a:schemeClr val="accent1"/>
              </a:gs>
              <a:gs pos="50000">
                <a:schemeClr val="accent2"/>
              </a:gs>
              <a:gs pos="100000">
                <a:schemeClr val="accent3"/>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dirty="0">
              <a:solidFill>
                <a:schemeClr val="dk1"/>
              </a:solidFill>
              <a:latin typeface="Barlow"/>
              <a:ea typeface="Barlow"/>
              <a:cs typeface="Barlow"/>
              <a:sym typeface="Barlow"/>
            </a:endParaRPr>
          </a:p>
        </p:txBody>
      </p:sp>
      <p:grpSp>
        <p:nvGrpSpPr>
          <p:cNvPr id="249" name="Google Shape;249;p24"/>
          <p:cNvGrpSpPr/>
          <p:nvPr/>
        </p:nvGrpSpPr>
        <p:grpSpPr>
          <a:xfrm>
            <a:off x="280331" y="259521"/>
            <a:ext cx="479187" cy="566545"/>
            <a:chOff x="4636075" y="261925"/>
            <a:chExt cx="401800" cy="475050"/>
          </a:xfrm>
        </p:grpSpPr>
        <p:sp>
          <p:nvSpPr>
            <p:cNvPr id="250" name="Google Shape;250;p24"/>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1" name="Google Shape;251;p24"/>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2" name="Google Shape;252;p24"/>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3" name="Google Shape;253;p24"/>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lt1"/>
            </a:solidFill>
            <a:ln>
              <a:noFill/>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54" name="Google Shape;254;p24"/>
          <p:cNvSpPr/>
          <p:nvPr/>
        </p:nvSpPr>
        <p:spPr>
          <a:xfrm rot="8100000">
            <a:off x="1327368" y="1934564"/>
            <a:ext cx="160372" cy="160372"/>
          </a:xfrm>
          <a:prstGeom prst="teardrop">
            <a:avLst>
              <a:gd name="adj" fmla="val 100000"/>
            </a:avLst>
          </a:prstGeom>
          <a:solidFill>
            <a:schemeClr val="accent2"/>
          </a:solidFill>
          <a:ln w="9525" cap="flat" cmpd="sng">
            <a:solidFill>
              <a:schemeClr val="accent1"/>
            </a:solidFill>
            <a:prstDash val="solid"/>
            <a:round/>
            <a:headEnd type="none" w="sm" len="sm"/>
            <a:tailEnd type="none" w="sm" len="sm"/>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sp>
        <p:nvSpPr>
          <p:cNvPr id="255" name="Google Shape;255;p24"/>
          <p:cNvSpPr/>
          <p:nvPr/>
        </p:nvSpPr>
        <p:spPr>
          <a:xfrm rot="8100000">
            <a:off x="2967468" y="3648039"/>
            <a:ext cx="160372" cy="160372"/>
          </a:xfrm>
          <a:prstGeom prst="teardrop">
            <a:avLst>
              <a:gd name="adj" fmla="val 100000"/>
            </a:avLst>
          </a:prstGeom>
          <a:solidFill>
            <a:schemeClr val="accent2"/>
          </a:solidFill>
          <a:ln w="9525" cap="flat" cmpd="sng">
            <a:solidFill>
              <a:schemeClr val="accent1"/>
            </a:solidFill>
            <a:prstDash val="solid"/>
            <a:round/>
            <a:headEnd type="none" w="sm" len="sm"/>
            <a:tailEnd type="none" w="sm" len="sm"/>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sp>
        <p:nvSpPr>
          <p:cNvPr id="256" name="Google Shape;256;p24"/>
          <p:cNvSpPr/>
          <p:nvPr/>
        </p:nvSpPr>
        <p:spPr>
          <a:xfrm rot="8100000">
            <a:off x="4060493" y="1707764"/>
            <a:ext cx="160372" cy="160372"/>
          </a:xfrm>
          <a:prstGeom prst="teardrop">
            <a:avLst>
              <a:gd name="adj" fmla="val 100000"/>
            </a:avLst>
          </a:prstGeom>
          <a:solidFill>
            <a:schemeClr val="accent2"/>
          </a:solidFill>
          <a:ln w="9525" cap="flat" cmpd="sng">
            <a:solidFill>
              <a:schemeClr val="accent1"/>
            </a:solidFill>
            <a:prstDash val="solid"/>
            <a:round/>
            <a:headEnd type="none" w="sm" len="sm"/>
            <a:tailEnd type="none" w="sm" len="sm"/>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sp>
        <p:nvSpPr>
          <p:cNvPr id="257" name="Google Shape;257;p24"/>
          <p:cNvSpPr/>
          <p:nvPr/>
        </p:nvSpPr>
        <p:spPr>
          <a:xfrm rot="8100000">
            <a:off x="4753268" y="3874839"/>
            <a:ext cx="160372" cy="160372"/>
          </a:xfrm>
          <a:prstGeom prst="teardrop">
            <a:avLst>
              <a:gd name="adj" fmla="val 100000"/>
            </a:avLst>
          </a:prstGeom>
          <a:solidFill>
            <a:schemeClr val="accent2"/>
          </a:solidFill>
          <a:ln w="9525" cap="flat" cmpd="sng">
            <a:solidFill>
              <a:schemeClr val="accent1"/>
            </a:solidFill>
            <a:prstDash val="solid"/>
            <a:round/>
            <a:headEnd type="none" w="sm" len="sm"/>
            <a:tailEnd type="none" w="sm" len="sm"/>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sp>
        <p:nvSpPr>
          <p:cNvPr id="258" name="Google Shape;258;p24"/>
          <p:cNvSpPr/>
          <p:nvPr/>
        </p:nvSpPr>
        <p:spPr>
          <a:xfrm rot="8100000">
            <a:off x="6907018" y="2230614"/>
            <a:ext cx="160372" cy="160372"/>
          </a:xfrm>
          <a:prstGeom prst="teardrop">
            <a:avLst>
              <a:gd name="adj" fmla="val 100000"/>
            </a:avLst>
          </a:prstGeom>
          <a:solidFill>
            <a:schemeClr val="accent2"/>
          </a:solidFill>
          <a:ln w="9525" cap="flat" cmpd="sng">
            <a:solidFill>
              <a:schemeClr val="accent1"/>
            </a:solidFill>
            <a:prstDash val="solid"/>
            <a:round/>
            <a:headEnd type="none" w="sm" len="sm"/>
            <a:tailEnd type="none" w="sm" len="sm"/>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sp>
        <p:nvSpPr>
          <p:cNvPr id="259" name="Google Shape;259;p24"/>
          <p:cNvSpPr/>
          <p:nvPr/>
        </p:nvSpPr>
        <p:spPr>
          <a:xfrm rot="8100000">
            <a:off x="7573093" y="3924064"/>
            <a:ext cx="160372" cy="160372"/>
          </a:xfrm>
          <a:prstGeom prst="teardrop">
            <a:avLst>
              <a:gd name="adj" fmla="val 100000"/>
            </a:avLst>
          </a:prstGeom>
          <a:solidFill>
            <a:schemeClr val="accent2"/>
          </a:solidFill>
          <a:ln w="9525" cap="flat" cmpd="sng">
            <a:solidFill>
              <a:schemeClr val="accent1"/>
            </a:solidFill>
            <a:prstDash val="solid"/>
            <a:round/>
            <a:headEnd type="none" w="sm" len="sm"/>
            <a:tailEnd type="none" w="sm" len="sm"/>
          </a:ln>
          <a:effectLst>
            <a:outerShdw blurRad="28575" dist="19050" dir="2700000" algn="bl" rotWithShape="0">
              <a:schemeClr val="dk1">
                <a:alpha val="2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dk1"/>
              </a:solidFill>
            </a:endParaRPr>
          </a:p>
        </p:txBody>
      </p:sp>
      <p:sp>
        <p:nvSpPr>
          <p:cNvPr id="4" name="Rectangle 3">
            <a:extLst>
              <a:ext uri="{FF2B5EF4-FFF2-40B4-BE49-F238E27FC236}">
                <a16:creationId xmlns:a16="http://schemas.microsoft.com/office/drawing/2014/main" id="{40E7D9D4-179F-454E-8447-05616FFB5B11}"/>
              </a:ext>
            </a:extLst>
          </p:cNvPr>
          <p:cNvSpPr/>
          <p:nvPr/>
        </p:nvSpPr>
        <p:spPr>
          <a:xfrm>
            <a:off x="0" y="4206458"/>
            <a:ext cx="9144000" cy="93704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Insights: The top 4 products line purchased by both the male and female gender with Females purchasing the most of Fashion accessories and other products except Electronic Accessories which had more male customers. Chart 2 visualizes the units(count) of products purchased compared to the total(sum) products across the products line. </a:t>
            </a:r>
            <a:endParaRPr lang="en-NG" sz="1200" dirty="0"/>
          </a:p>
        </p:txBody>
      </p:sp>
      <p:pic>
        <p:nvPicPr>
          <p:cNvPr id="5" name="Picture 4">
            <a:extLst>
              <a:ext uri="{FF2B5EF4-FFF2-40B4-BE49-F238E27FC236}">
                <a16:creationId xmlns:a16="http://schemas.microsoft.com/office/drawing/2014/main" id="{83F03A3B-AA79-4A06-8076-0E07758ED01C}"/>
              </a:ext>
            </a:extLst>
          </p:cNvPr>
          <p:cNvPicPr>
            <a:picLocks noChangeAspect="1"/>
          </p:cNvPicPr>
          <p:nvPr/>
        </p:nvPicPr>
        <p:blipFill>
          <a:blip r:embed="rId4"/>
          <a:stretch>
            <a:fillRect/>
          </a:stretch>
        </p:blipFill>
        <p:spPr>
          <a:xfrm>
            <a:off x="4581508" y="664814"/>
            <a:ext cx="4584589" cy="3541644"/>
          </a:xfrm>
          <a:prstGeom prst="rect">
            <a:avLst/>
          </a:prstGeom>
        </p:spPr>
      </p:pic>
      <p:pic>
        <p:nvPicPr>
          <p:cNvPr id="6" name="Picture 5">
            <a:extLst>
              <a:ext uri="{FF2B5EF4-FFF2-40B4-BE49-F238E27FC236}">
                <a16:creationId xmlns:a16="http://schemas.microsoft.com/office/drawing/2014/main" id="{0639CBD2-5941-41F6-8F71-342A39ACC197}"/>
              </a:ext>
            </a:extLst>
          </p:cNvPr>
          <p:cNvPicPr>
            <a:picLocks noChangeAspect="1"/>
          </p:cNvPicPr>
          <p:nvPr/>
        </p:nvPicPr>
        <p:blipFill>
          <a:blip r:embed="rId5"/>
          <a:stretch>
            <a:fillRect/>
          </a:stretch>
        </p:blipFill>
        <p:spPr>
          <a:xfrm>
            <a:off x="-25033" y="664815"/>
            <a:ext cx="4606541" cy="3541644"/>
          </a:xfrm>
          <a:prstGeom prst="rect">
            <a:avLst/>
          </a:prstGeom>
        </p:spPr>
      </p:pic>
      <p:sp>
        <p:nvSpPr>
          <p:cNvPr id="7" name="Rectangle 6">
            <a:extLst>
              <a:ext uri="{FF2B5EF4-FFF2-40B4-BE49-F238E27FC236}">
                <a16:creationId xmlns:a16="http://schemas.microsoft.com/office/drawing/2014/main" id="{F0101CE8-3842-4EDD-9DED-4C2083563DFD}"/>
              </a:ext>
            </a:extLst>
          </p:cNvPr>
          <p:cNvSpPr/>
          <p:nvPr/>
        </p:nvSpPr>
        <p:spPr>
          <a:xfrm>
            <a:off x="0" y="0"/>
            <a:ext cx="9144000" cy="66481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972</TotalTime>
  <Words>998</Words>
  <Application>Microsoft Office PowerPoint</Application>
  <PresentationFormat>On-screen Show (16:9)</PresentationFormat>
  <Paragraphs>113</Paragraphs>
  <Slides>16</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Century Gothic</vt:lpstr>
      <vt:lpstr>Wingdings 3</vt:lpstr>
      <vt:lpstr>Calibri</vt:lpstr>
      <vt:lpstr>Bebas Neue</vt:lpstr>
      <vt:lpstr>Arial</vt:lpstr>
      <vt:lpstr>Barlow</vt:lpstr>
      <vt:lpstr>Barlow Light</vt:lpstr>
      <vt:lpstr>Times New Roman</vt:lpstr>
      <vt:lpstr>Wingdings</vt:lpstr>
      <vt:lpstr>Courier New</vt:lpstr>
      <vt:lpstr>Barlow Medium</vt:lpstr>
      <vt:lpstr>Ion</vt:lpstr>
      <vt:lpstr>NANA’S GROCERIES    2019 sales REVIEW </vt:lpstr>
      <vt:lpstr>TABLE OF CONTENT </vt:lpstr>
      <vt:lpstr>PowerPoint Presentation</vt:lpstr>
      <vt:lpstr>PROBLEM STATEMENT</vt:lpstr>
      <vt:lpstr>Objective</vt:lpstr>
      <vt:lpstr>PowerPoint Presentation</vt:lpstr>
      <vt:lpstr>89,526,124$</vt:lpstr>
      <vt:lpstr>Our process is easy</vt:lpstr>
      <vt:lpstr>Maps</vt:lpstr>
      <vt:lpstr>And tables to compare data</vt:lpstr>
      <vt:lpstr>PowerPoint Presentation</vt:lpstr>
      <vt:lpstr>Let’s review some concepts</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User</dc:creator>
  <cp:lastModifiedBy>Precious Ochiobi</cp:lastModifiedBy>
  <cp:revision>44</cp:revision>
  <dcterms:modified xsi:type="dcterms:W3CDTF">2024-12-06T16:28:13Z</dcterms:modified>
</cp:coreProperties>
</file>